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34"/>
  </p:notesMasterIdLst>
  <p:handoutMasterIdLst>
    <p:handoutMasterId r:id="rId35"/>
  </p:handoutMasterIdLst>
  <p:sldIdLst>
    <p:sldId id="256" r:id="rId2"/>
    <p:sldId id="380" r:id="rId3"/>
    <p:sldId id="346" r:id="rId4"/>
    <p:sldId id="316" r:id="rId5"/>
    <p:sldId id="351" r:id="rId6"/>
    <p:sldId id="382" r:id="rId7"/>
    <p:sldId id="359" r:id="rId8"/>
    <p:sldId id="384" r:id="rId9"/>
    <p:sldId id="362" r:id="rId10"/>
    <p:sldId id="360" r:id="rId11"/>
    <p:sldId id="385" r:id="rId12"/>
    <p:sldId id="355" r:id="rId13"/>
    <p:sldId id="356" r:id="rId14"/>
    <p:sldId id="354" r:id="rId15"/>
    <p:sldId id="357" r:id="rId16"/>
    <p:sldId id="364" r:id="rId17"/>
    <p:sldId id="365" r:id="rId18"/>
    <p:sldId id="366" r:id="rId19"/>
    <p:sldId id="383" r:id="rId20"/>
    <p:sldId id="367" r:id="rId21"/>
    <p:sldId id="368" r:id="rId22"/>
    <p:sldId id="369" r:id="rId23"/>
    <p:sldId id="370" r:id="rId24"/>
    <p:sldId id="371" r:id="rId25"/>
    <p:sldId id="372" r:id="rId26"/>
    <p:sldId id="373" r:id="rId27"/>
    <p:sldId id="374" r:id="rId28"/>
    <p:sldId id="375" r:id="rId29"/>
    <p:sldId id="376" r:id="rId30"/>
    <p:sldId id="379" r:id="rId31"/>
    <p:sldId id="381" r:id="rId32"/>
    <p:sldId id="281" r:id="rId33"/>
  </p:sldIdLst>
  <p:sldSz cx="10080625" cy="7559675"/>
  <p:notesSz cx="7772400" cy="10058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381">
          <p15:clr>
            <a:srgbClr val="A4A3A4"/>
          </p15:clr>
        </p15:guide>
        <p15:guide id="2" pos="3175">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0C5C02"/>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344"/>
    <p:restoredTop sz="85595"/>
  </p:normalViewPr>
  <p:slideViewPr>
    <p:cSldViewPr snapToGrid="0" snapToObjects="1">
      <p:cViewPr>
        <p:scale>
          <a:sx n="100" d="100"/>
          <a:sy n="100" d="100"/>
        </p:scale>
        <p:origin x="664" y="80"/>
      </p:cViewPr>
      <p:guideLst>
        <p:guide orient="horz" pos="2381"/>
        <p:guide pos="3175"/>
      </p:guideLst>
    </p:cSldViewPr>
  </p:slideViewPr>
  <p:notesTextViewPr>
    <p:cViewPr>
      <p:scale>
        <a:sx n="100" d="100"/>
        <a:sy n="100" d="100"/>
      </p:scale>
      <p:origin x="0" y="0"/>
    </p:cViewPr>
  </p:notesTextViewPr>
  <p:sorterViewPr>
    <p:cViewPr>
      <p:scale>
        <a:sx n="66" d="100"/>
        <a:sy n="66" d="100"/>
      </p:scale>
      <p:origin x="0" y="128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handoutMaster" Target="handoutMasters/handoutMaster1.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368675" cy="503238"/>
          </a:xfrm>
          <a:prstGeom prst="rect">
            <a:avLst/>
          </a:prstGeom>
        </p:spPr>
        <p:txBody>
          <a:bodyPr vert="horz" lIns="91440" tIns="45720" rIns="91440" bIns="45720" rtlCol="0"/>
          <a:lstStyle>
            <a:lvl1pPr algn="l">
              <a:defRPr sz="1200"/>
            </a:lvl1pPr>
          </a:lstStyle>
          <a:p>
            <a:r>
              <a:rPr lang="en-US"/>
              <a:t>&lt;header&gt;</a:t>
            </a:r>
          </a:p>
        </p:txBody>
      </p:sp>
      <p:sp>
        <p:nvSpPr>
          <p:cNvPr id="3" name="Date Placeholder 2"/>
          <p:cNvSpPr>
            <a:spLocks noGrp="1"/>
          </p:cNvSpPr>
          <p:nvPr>
            <p:ph type="dt" sz="quarter" idx="1"/>
          </p:nvPr>
        </p:nvSpPr>
        <p:spPr>
          <a:xfrm>
            <a:off x="4402138" y="0"/>
            <a:ext cx="3368675" cy="503238"/>
          </a:xfrm>
          <a:prstGeom prst="rect">
            <a:avLst/>
          </a:prstGeom>
        </p:spPr>
        <p:txBody>
          <a:bodyPr vert="horz" lIns="91440" tIns="45720" rIns="91440" bIns="45720" rtlCol="0"/>
          <a:lstStyle>
            <a:lvl1pPr algn="r">
              <a:defRPr sz="1200"/>
            </a:lvl1pPr>
          </a:lstStyle>
          <a:p>
            <a:r>
              <a:rPr lang="en-US"/>
              <a:t>&lt;date/time&gt;</a:t>
            </a:r>
          </a:p>
        </p:txBody>
      </p:sp>
      <p:sp>
        <p:nvSpPr>
          <p:cNvPr id="4" name="Footer Placeholder 3"/>
          <p:cNvSpPr>
            <a:spLocks noGrp="1"/>
          </p:cNvSpPr>
          <p:nvPr>
            <p:ph type="ftr" sz="quarter" idx="2"/>
          </p:nvPr>
        </p:nvSpPr>
        <p:spPr>
          <a:xfrm>
            <a:off x="0" y="9553575"/>
            <a:ext cx="3368675" cy="503238"/>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4402138" y="9553575"/>
            <a:ext cx="3368675" cy="503238"/>
          </a:xfrm>
          <a:prstGeom prst="rect">
            <a:avLst/>
          </a:prstGeom>
        </p:spPr>
        <p:txBody>
          <a:bodyPr vert="horz" lIns="91440" tIns="45720" rIns="91440" bIns="45720" rtlCol="0" anchor="b"/>
          <a:lstStyle>
            <a:lvl1pPr algn="r">
              <a:defRPr sz="1200"/>
            </a:lvl1pPr>
          </a:lstStyle>
          <a:p>
            <a:fld id="{EA7087CB-1379-434F-BF13-A35B1D7BBDDB}" type="slidenum">
              <a:rPr lang="en-US" smtClean="0"/>
              <a:t>‹#›</a:t>
            </a:fld>
            <a:endParaRPr lang="en-US"/>
          </a:p>
        </p:txBody>
      </p:sp>
    </p:spTree>
    <p:extLst>
      <p:ext uri="{BB962C8B-B14F-4D97-AF65-F5344CB8AC3E}">
        <p14:creationId xmlns:p14="http://schemas.microsoft.com/office/powerpoint/2010/main" val="426571617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2" name="PlaceHolder 1"/>
          <p:cNvSpPr>
            <a:spLocks noGrp="1"/>
          </p:cNvSpPr>
          <p:nvPr>
            <p:ph type="body"/>
          </p:nvPr>
        </p:nvSpPr>
        <p:spPr>
          <a:xfrm>
            <a:off x="777240" y="4777560"/>
            <a:ext cx="6217560" cy="4525920"/>
          </a:xfrm>
          <a:prstGeom prst="rect">
            <a:avLst/>
          </a:prstGeom>
        </p:spPr>
        <p:txBody>
          <a:bodyPr lIns="0" tIns="0" rIns="0" bIns="0"/>
          <a:lstStyle/>
          <a:p>
            <a:r>
              <a:rPr lang="en-US" sz="2000" b="0" strike="noStrike" spc="-1">
                <a:solidFill>
                  <a:srgbClr val="000000"/>
                </a:solidFill>
                <a:uFill>
                  <a:solidFill>
                    <a:srgbClr val="FFFFFF"/>
                  </a:solidFill>
                </a:uFill>
                <a:latin typeface="Arial"/>
              </a:rPr>
              <a:t>Click to edit the notes format</a:t>
            </a:r>
          </a:p>
        </p:txBody>
      </p:sp>
      <p:sp>
        <p:nvSpPr>
          <p:cNvPr id="73" name="PlaceHolder 2"/>
          <p:cNvSpPr>
            <a:spLocks noGrp="1"/>
          </p:cNvSpPr>
          <p:nvPr>
            <p:ph type="hdr"/>
          </p:nvPr>
        </p:nvSpPr>
        <p:spPr>
          <a:xfrm>
            <a:off x="0" y="0"/>
            <a:ext cx="3372840" cy="502560"/>
          </a:xfrm>
          <a:prstGeom prst="rect">
            <a:avLst/>
          </a:prstGeom>
        </p:spPr>
        <p:txBody>
          <a:bodyPr lIns="0" tIns="0" rIns="0" bIns="0"/>
          <a:lstStyle/>
          <a:p>
            <a:r>
              <a:rPr lang="en-US" sz="1400" b="0" strike="noStrike" spc="-1">
                <a:solidFill>
                  <a:srgbClr val="000000"/>
                </a:solidFill>
                <a:uFill>
                  <a:solidFill>
                    <a:srgbClr val="FFFFFF"/>
                  </a:solidFill>
                </a:uFill>
                <a:latin typeface="Times New Roman"/>
              </a:rPr>
              <a:t>&lt;header&gt;</a:t>
            </a:r>
          </a:p>
        </p:txBody>
      </p:sp>
      <p:sp>
        <p:nvSpPr>
          <p:cNvPr id="74" name="PlaceHolder 3"/>
          <p:cNvSpPr>
            <a:spLocks noGrp="1"/>
          </p:cNvSpPr>
          <p:nvPr>
            <p:ph type="dt"/>
          </p:nvPr>
        </p:nvSpPr>
        <p:spPr>
          <a:xfrm>
            <a:off x="4399200" y="0"/>
            <a:ext cx="3372840" cy="502560"/>
          </a:xfrm>
          <a:prstGeom prst="rect">
            <a:avLst/>
          </a:prstGeom>
        </p:spPr>
        <p:txBody>
          <a:bodyPr lIns="0" tIns="0" rIns="0" bIns="0"/>
          <a:lstStyle/>
          <a:p>
            <a:pPr algn="r"/>
            <a:r>
              <a:rPr lang="en-US" sz="1400" b="0" strike="noStrike" spc="-1">
                <a:solidFill>
                  <a:srgbClr val="000000"/>
                </a:solidFill>
                <a:uFill>
                  <a:solidFill>
                    <a:srgbClr val="FFFFFF"/>
                  </a:solidFill>
                </a:uFill>
                <a:latin typeface="Times New Roman"/>
              </a:rPr>
              <a:t>&lt;date/time&gt;</a:t>
            </a:r>
          </a:p>
        </p:txBody>
      </p:sp>
      <p:sp>
        <p:nvSpPr>
          <p:cNvPr id="75" name="PlaceHolder 4"/>
          <p:cNvSpPr>
            <a:spLocks noGrp="1"/>
          </p:cNvSpPr>
          <p:nvPr>
            <p:ph type="ftr"/>
          </p:nvPr>
        </p:nvSpPr>
        <p:spPr>
          <a:xfrm>
            <a:off x="0" y="9555480"/>
            <a:ext cx="3372840" cy="502560"/>
          </a:xfrm>
          <a:prstGeom prst="rect">
            <a:avLst/>
          </a:prstGeom>
        </p:spPr>
        <p:txBody>
          <a:bodyPr lIns="0" tIns="0" rIns="0" bIns="0" anchor="b"/>
          <a:lstStyle/>
          <a:p>
            <a:r>
              <a:rPr lang="en-US" sz="1400" b="0" strike="noStrike" spc="-1">
                <a:solidFill>
                  <a:srgbClr val="000000"/>
                </a:solidFill>
                <a:uFill>
                  <a:solidFill>
                    <a:srgbClr val="FFFFFF"/>
                  </a:solidFill>
                </a:uFill>
                <a:latin typeface="Times New Roman"/>
              </a:rPr>
              <a:t>&lt;footer&gt;</a:t>
            </a:r>
          </a:p>
        </p:txBody>
      </p:sp>
      <p:sp>
        <p:nvSpPr>
          <p:cNvPr id="76" name="PlaceHolder 5"/>
          <p:cNvSpPr>
            <a:spLocks noGrp="1"/>
          </p:cNvSpPr>
          <p:nvPr>
            <p:ph type="sldNum"/>
          </p:nvPr>
        </p:nvSpPr>
        <p:spPr>
          <a:xfrm>
            <a:off x="4399200" y="9555480"/>
            <a:ext cx="3372840" cy="502560"/>
          </a:xfrm>
          <a:prstGeom prst="rect">
            <a:avLst/>
          </a:prstGeom>
        </p:spPr>
        <p:txBody>
          <a:bodyPr lIns="0" tIns="0" rIns="0" bIns="0" anchor="b"/>
          <a:lstStyle/>
          <a:p>
            <a:pPr algn="r"/>
            <a:fld id="{4A592651-4504-4950-BFDD-4CA23E5DBFD2}" type="slidenum">
              <a:rPr lang="en-US" sz="1400" b="0" strike="noStrike" spc="-1">
                <a:solidFill>
                  <a:srgbClr val="000000"/>
                </a:solidFill>
                <a:uFill>
                  <a:solidFill>
                    <a:srgbClr val="FFFFFF"/>
                  </a:solidFill>
                </a:uFill>
                <a:latin typeface="Times New Roman"/>
              </a:rPr>
              <a:t>‹#›</a:t>
            </a:fld>
            <a:endParaRPr lang="en-US" sz="1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160242586"/>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 name="PlaceHolder 1"/>
          <p:cNvSpPr>
            <a:spLocks noGrp="1"/>
          </p:cNvSpPr>
          <p:nvPr>
            <p:ph type="body"/>
          </p:nvPr>
        </p:nvSpPr>
        <p:spPr>
          <a:xfrm>
            <a:off x="777240" y="4777560"/>
            <a:ext cx="6216840" cy="4525200"/>
          </a:xfrm>
          <a:prstGeom prst="rect">
            <a:avLst/>
          </a:prstGeom>
        </p:spPr>
        <p:txBody>
          <a:bodyPr lIns="0" tIns="0" rIns="0" bIns="0"/>
          <a:lstStyle/>
          <a:p>
            <a:r>
              <a:rPr lang="en-US" sz="2000" b="0" strike="noStrike" spc="-1" dirty="0">
                <a:solidFill>
                  <a:srgbClr val="000000"/>
                </a:solidFill>
                <a:uFill>
                  <a:solidFill>
                    <a:srgbClr val="FFFFFF"/>
                  </a:solidFill>
                </a:uFill>
                <a:latin typeface="Arial"/>
              </a:rPr>
              <a:t>Thank you so much for being here today, and thanks Amanda for the invitation.  So as a statistician, I’m coming at environmental health from a maybe less conventional field.  In my work, I try to understand how air pollution impacts health and whether we need better analytical and statistical tools to achieve that goal.  </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 name="PlaceHolder 1"/>
          <p:cNvSpPr>
            <a:spLocks noGrp="1"/>
          </p:cNvSpPr>
          <p:nvPr>
            <p:ph type="body"/>
          </p:nvPr>
        </p:nvSpPr>
        <p:spPr>
          <a:xfrm>
            <a:off x="777240" y="4777560"/>
            <a:ext cx="6216840" cy="4525200"/>
          </a:xfrm>
          <a:prstGeom prst="rect">
            <a:avLst/>
          </a:prstGeom>
        </p:spPr>
        <p:txBody>
          <a:bodyPr lIns="0" tIns="0" rIns="0" bIns="0"/>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2000" b="0" strike="noStrike" spc="-1" dirty="0">
              <a:solidFill>
                <a:srgbClr val="000000"/>
              </a:solidFill>
              <a:uFill>
                <a:solidFill>
                  <a:srgbClr val="FFFFFF"/>
                </a:solidFill>
              </a:uFill>
              <a:latin typeface="Arial"/>
            </a:endParaRPr>
          </a:p>
        </p:txBody>
      </p:sp>
    </p:spTree>
    <p:extLst>
      <p:ext uri="{BB962C8B-B14F-4D97-AF65-F5344CB8AC3E}">
        <p14:creationId xmlns:p14="http://schemas.microsoft.com/office/powerpoint/2010/main" val="33541285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 name="PlaceHolder 1"/>
          <p:cNvSpPr>
            <a:spLocks noGrp="1"/>
          </p:cNvSpPr>
          <p:nvPr>
            <p:ph type="body"/>
          </p:nvPr>
        </p:nvSpPr>
        <p:spPr>
          <a:xfrm>
            <a:off x="777240" y="4777560"/>
            <a:ext cx="6216840" cy="4525200"/>
          </a:xfrm>
          <a:prstGeom prst="rect">
            <a:avLst/>
          </a:prstGeom>
        </p:spPr>
        <p:txBody>
          <a:bodyPr lIns="0" tIns="0" rIns="0" bIns="0"/>
          <a:lstStyle/>
          <a:p>
            <a:r>
              <a:rPr lang="en-US" sz="2000" b="0" strike="noStrike" spc="-1" dirty="0">
                <a:solidFill>
                  <a:srgbClr val="000000"/>
                </a:solidFill>
                <a:uFill>
                  <a:solidFill>
                    <a:srgbClr val="FFFFFF"/>
                  </a:solidFill>
                </a:uFill>
                <a:latin typeface="Arial"/>
              </a:rPr>
              <a:t>Thank you so much for being here today, and thanks Amanda for the invitation.  So as a statistician, I’m coming at environmental health from a maybe less conventional field.  In my work, I try to understand how air pollution impacts health and whether we need better analytical and statistical tools to achieve that goal.  </a:t>
            </a:r>
          </a:p>
        </p:txBody>
      </p:sp>
    </p:spTree>
    <p:extLst>
      <p:ext uri="{BB962C8B-B14F-4D97-AF65-F5344CB8AC3E}">
        <p14:creationId xmlns:p14="http://schemas.microsoft.com/office/powerpoint/2010/main" val="31492059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 name="PlaceHolder 1"/>
          <p:cNvSpPr>
            <a:spLocks noGrp="1"/>
          </p:cNvSpPr>
          <p:nvPr>
            <p:ph type="body"/>
          </p:nvPr>
        </p:nvSpPr>
        <p:spPr>
          <a:xfrm>
            <a:off x="777240" y="4777560"/>
            <a:ext cx="6216840" cy="4525200"/>
          </a:xfrm>
          <a:prstGeom prst="rect">
            <a:avLst/>
          </a:prstGeom>
        </p:spPr>
        <p:txBody>
          <a:bodyPr lIns="0" tIns="0" rIns="0" bIns="0"/>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2000" b="0" strike="noStrike" spc="-1" dirty="0">
              <a:solidFill>
                <a:srgbClr val="000000"/>
              </a:solidFill>
              <a:uFill>
                <a:solidFill>
                  <a:srgbClr val="FFFFFF"/>
                </a:solidFill>
              </a:uFill>
              <a:latin typeface="Arial"/>
            </a:endParaRPr>
          </a:p>
        </p:txBody>
      </p:sp>
    </p:spTree>
    <p:extLst>
      <p:ext uri="{BB962C8B-B14F-4D97-AF65-F5344CB8AC3E}">
        <p14:creationId xmlns:p14="http://schemas.microsoft.com/office/powerpoint/2010/main" val="35905523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 name="PlaceHolder 1"/>
          <p:cNvSpPr>
            <a:spLocks noGrp="1"/>
          </p:cNvSpPr>
          <p:nvPr>
            <p:ph type="body"/>
          </p:nvPr>
        </p:nvSpPr>
        <p:spPr>
          <a:xfrm>
            <a:off x="777240" y="4777560"/>
            <a:ext cx="6216840" cy="4525200"/>
          </a:xfrm>
          <a:prstGeom prst="rect">
            <a:avLst/>
          </a:prstGeom>
        </p:spPr>
        <p:txBody>
          <a:bodyPr lIns="0" tIns="0" rIns="0" bIns="0"/>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2000" b="0" strike="noStrike" spc="-1" dirty="0">
              <a:solidFill>
                <a:srgbClr val="000000"/>
              </a:solidFill>
              <a:uFill>
                <a:solidFill>
                  <a:srgbClr val="FFFFFF"/>
                </a:solidFill>
              </a:uFill>
              <a:latin typeface="Arial"/>
            </a:endParaRPr>
          </a:p>
        </p:txBody>
      </p:sp>
    </p:spTree>
    <p:extLst>
      <p:ext uri="{BB962C8B-B14F-4D97-AF65-F5344CB8AC3E}">
        <p14:creationId xmlns:p14="http://schemas.microsoft.com/office/powerpoint/2010/main" val="35803765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 name="PlaceHolder 1"/>
          <p:cNvSpPr>
            <a:spLocks noGrp="1"/>
          </p:cNvSpPr>
          <p:nvPr>
            <p:ph type="body"/>
          </p:nvPr>
        </p:nvSpPr>
        <p:spPr>
          <a:xfrm>
            <a:off x="777240" y="4777560"/>
            <a:ext cx="6216840" cy="4525200"/>
          </a:xfrm>
          <a:prstGeom prst="rect">
            <a:avLst/>
          </a:prstGeom>
        </p:spPr>
        <p:txBody>
          <a:bodyPr lIns="0" tIns="0" rIns="0" bIns="0"/>
          <a:lstStyle/>
          <a:p>
            <a:pPr marL="0" marR="0" indent="0" algn="l" defTabSz="457200" rtl="0" eaLnBrk="1" fontAlgn="auto" latinLnBrk="0" hangingPunct="1">
              <a:lnSpc>
                <a:spcPct val="100000"/>
              </a:lnSpc>
              <a:spcBef>
                <a:spcPts val="0"/>
              </a:spcBef>
              <a:spcAft>
                <a:spcPts val="0"/>
              </a:spcAft>
              <a:buClrTx/>
              <a:buSzTx/>
              <a:buFontTx/>
              <a:buNone/>
              <a:tabLst/>
              <a:defRPr/>
            </a:pPr>
            <a:r>
              <a:rPr lang="en-US" sz="2000" b="0" strike="noStrike" spc="-1" dirty="0">
                <a:solidFill>
                  <a:srgbClr val="000000"/>
                </a:solidFill>
                <a:uFill>
                  <a:solidFill>
                    <a:srgbClr val="FFFFFF"/>
                  </a:solidFill>
                </a:uFill>
                <a:latin typeface="Arial"/>
              </a:rPr>
              <a:t>We also know that our region is one of the worst in the nation for traffic.  The 2019 Urban Mobility Report listed DC as the third most congested area, following LA and San Francisco.  So, one of my interests is thinking about what this traffic means in DC with respect to air pollution</a:t>
            </a:r>
          </a:p>
        </p:txBody>
      </p:sp>
    </p:spTree>
    <p:extLst>
      <p:ext uri="{BB962C8B-B14F-4D97-AF65-F5344CB8AC3E}">
        <p14:creationId xmlns:p14="http://schemas.microsoft.com/office/powerpoint/2010/main" val="39417357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 name="PlaceHolder 1"/>
          <p:cNvSpPr>
            <a:spLocks noGrp="1"/>
          </p:cNvSpPr>
          <p:nvPr>
            <p:ph type="body"/>
          </p:nvPr>
        </p:nvSpPr>
        <p:spPr>
          <a:xfrm>
            <a:off x="777240" y="4777560"/>
            <a:ext cx="6216840" cy="4525200"/>
          </a:xfrm>
          <a:prstGeom prst="rect">
            <a:avLst/>
          </a:prstGeom>
        </p:spPr>
        <p:txBody>
          <a:bodyPr lIns="0" tIns="0" rIns="0" bIns="0"/>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2000" b="0" strike="noStrike" spc="-1" dirty="0">
              <a:solidFill>
                <a:srgbClr val="000000"/>
              </a:solidFill>
              <a:uFill>
                <a:solidFill>
                  <a:srgbClr val="FFFFFF"/>
                </a:solidFill>
              </a:uFill>
              <a:latin typeface="Arial"/>
            </a:endParaRPr>
          </a:p>
        </p:txBody>
      </p:sp>
    </p:spTree>
    <p:extLst>
      <p:ext uri="{BB962C8B-B14F-4D97-AF65-F5344CB8AC3E}">
        <p14:creationId xmlns:p14="http://schemas.microsoft.com/office/powerpoint/2010/main" val="220296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 name="PlaceHolder 1"/>
          <p:cNvSpPr>
            <a:spLocks noGrp="1"/>
          </p:cNvSpPr>
          <p:nvPr>
            <p:ph type="body"/>
          </p:nvPr>
        </p:nvSpPr>
        <p:spPr>
          <a:xfrm>
            <a:off x="777240" y="4777560"/>
            <a:ext cx="6216840" cy="4525200"/>
          </a:xfrm>
          <a:prstGeom prst="rect">
            <a:avLst/>
          </a:prstGeom>
        </p:spPr>
        <p:txBody>
          <a:bodyPr lIns="0" tIns="0" rIns="0" bIns="0"/>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2000" b="0" strike="noStrike" spc="-1" dirty="0">
              <a:solidFill>
                <a:srgbClr val="000000"/>
              </a:solidFill>
              <a:uFill>
                <a:solidFill>
                  <a:srgbClr val="FFFFFF"/>
                </a:solidFill>
              </a:uFill>
              <a:latin typeface="Arial"/>
            </a:endParaRPr>
          </a:p>
        </p:txBody>
      </p:sp>
    </p:spTree>
    <p:extLst>
      <p:ext uri="{BB962C8B-B14F-4D97-AF65-F5344CB8AC3E}">
        <p14:creationId xmlns:p14="http://schemas.microsoft.com/office/powerpoint/2010/main" val="41089884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 name="PlaceHolder 1"/>
          <p:cNvSpPr>
            <a:spLocks noGrp="1"/>
          </p:cNvSpPr>
          <p:nvPr>
            <p:ph type="body"/>
          </p:nvPr>
        </p:nvSpPr>
        <p:spPr>
          <a:xfrm>
            <a:off x="777240" y="4777560"/>
            <a:ext cx="6216840" cy="4525200"/>
          </a:xfrm>
          <a:prstGeom prst="rect">
            <a:avLst/>
          </a:prstGeom>
        </p:spPr>
        <p:txBody>
          <a:bodyPr lIns="0" tIns="0" rIns="0" bIns="0"/>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2000" b="0" strike="noStrike" spc="-1" dirty="0">
              <a:solidFill>
                <a:srgbClr val="000000"/>
              </a:solidFill>
              <a:uFill>
                <a:solidFill>
                  <a:srgbClr val="FFFFFF"/>
                </a:solidFill>
              </a:uFill>
              <a:latin typeface="Arial"/>
            </a:endParaRPr>
          </a:p>
        </p:txBody>
      </p:sp>
    </p:spTree>
    <p:extLst>
      <p:ext uri="{BB962C8B-B14F-4D97-AF65-F5344CB8AC3E}">
        <p14:creationId xmlns:p14="http://schemas.microsoft.com/office/powerpoint/2010/main" val="34660430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 name="PlaceHolder 1"/>
          <p:cNvSpPr>
            <a:spLocks noGrp="1"/>
          </p:cNvSpPr>
          <p:nvPr>
            <p:ph type="body"/>
          </p:nvPr>
        </p:nvSpPr>
        <p:spPr>
          <a:xfrm>
            <a:off x="777240" y="4777560"/>
            <a:ext cx="6216840" cy="4525200"/>
          </a:xfrm>
          <a:prstGeom prst="rect">
            <a:avLst/>
          </a:prstGeom>
        </p:spPr>
        <p:txBody>
          <a:bodyPr lIns="0" tIns="0" rIns="0" bIns="0"/>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2000" b="0" strike="noStrike" spc="-1" dirty="0">
              <a:solidFill>
                <a:srgbClr val="000000"/>
              </a:solidFill>
              <a:uFill>
                <a:solidFill>
                  <a:srgbClr val="FFFFFF"/>
                </a:solidFill>
              </a:uFill>
              <a:latin typeface="Arial"/>
            </a:endParaRPr>
          </a:p>
        </p:txBody>
      </p:sp>
    </p:spTree>
    <p:extLst>
      <p:ext uri="{BB962C8B-B14F-4D97-AF65-F5344CB8AC3E}">
        <p14:creationId xmlns:p14="http://schemas.microsoft.com/office/powerpoint/2010/main" val="25125555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 name="PlaceHolder 1"/>
          <p:cNvSpPr>
            <a:spLocks noGrp="1"/>
          </p:cNvSpPr>
          <p:nvPr>
            <p:ph type="body"/>
          </p:nvPr>
        </p:nvSpPr>
        <p:spPr>
          <a:xfrm>
            <a:off x="777240" y="4777560"/>
            <a:ext cx="6216840" cy="4525200"/>
          </a:xfrm>
          <a:prstGeom prst="rect">
            <a:avLst/>
          </a:prstGeom>
        </p:spPr>
        <p:txBody>
          <a:bodyPr lIns="0" tIns="0" rIns="0" bIns="0"/>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2000" b="0" strike="noStrike" spc="-1" dirty="0">
              <a:solidFill>
                <a:srgbClr val="000000"/>
              </a:solidFill>
              <a:uFill>
                <a:solidFill>
                  <a:srgbClr val="FFFFFF"/>
                </a:solidFill>
              </a:uFill>
              <a:latin typeface="Arial"/>
            </a:endParaRPr>
          </a:p>
        </p:txBody>
      </p:sp>
    </p:spTree>
    <p:extLst>
      <p:ext uri="{BB962C8B-B14F-4D97-AF65-F5344CB8AC3E}">
        <p14:creationId xmlns:p14="http://schemas.microsoft.com/office/powerpoint/2010/main" val="37841821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 name="PlaceHolder 1"/>
          <p:cNvSpPr>
            <a:spLocks noGrp="1"/>
          </p:cNvSpPr>
          <p:nvPr>
            <p:ph type="body"/>
          </p:nvPr>
        </p:nvSpPr>
        <p:spPr>
          <a:xfrm>
            <a:off x="777240" y="4777560"/>
            <a:ext cx="6216840" cy="4525200"/>
          </a:xfrm>
          <a:prstGeom prst="rect">
            <a:avLst/>
          </a:prstGeom>
        </p:spPr>
        <p:txBody>
          <a:bodyPr lIns="0" tIns="0" rIns="0" bIns="0"/>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2000" b="0" strike="noStrike" spc="-1" baseline="0" dirty="0">
                <a:solidFill>
                  <a:srgbClr val="000000"/>
                </a:solidFill>
                <a:uFill>
                  <a:solidFill>
                    <a:srgbClr val="FFFFFF"/>
                  </a:solidFill>
                </a:uFill>
                <a:latin typeface="Arial"/>
              </a:rPr>
              <a:t>Air pollution is a worldwide challenge, and, in the US, outdoor or ambient air pollution is associated with over 200,000 deaths each year</a:t>
            </a:r>
            <a:r>
              <a:rPr lang="en-US" sz="2000" b="0" strike="noStrike" spc="-1" baseline="0" dirty="0">
                <a:solidFill>
                  <a:srgbClr val="000000"/>
                </a:solidFill>
                <a:uFill>
                  <a:solidFill>
                    <a:srgbClr val="FFFFFF"/>
                  </a:solidFill>
                </a:uFill>
                <a:latin typeface="+mn-lt"/>
              </a:rPr>
              <a:t>. Generally speaking, air pollution is a mixture of both gaseous pollutants, such as ozone or nitrogen dioxide, and particle pollutants.</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2000" b="0" strike="noStrike" spc="-1" baseline="0" dirty="0">
              <a:solidFill>
                <a:srgbClr val="000000"/>
              </a:solidFill>
              <a:uFill>
                <a:solidFill>
                  <a:srgbClr val="FFFFFF"/>
                </a:solidFill>
              </a:uFill>
              <a:latin typeface="Arial"/>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2000" b="0" strike="noStrike" spc="-1" baseline="0" dirty="0">
                <a:solidFill>
                  <a:srgbClr val="000000"/>
                </a:solidFill>
                <a:uFill>
                  <a:solidFill>
                    <a:srgbClr val="FFFFFF"/>
                  </a:solidFill>
                </a:uFill>
                <a:latin typeface="Arial"/>
              </a:rPr>
              <a:t>In many places, air pollution is a visible problem.  We see the pollution and may change our behaviors, such as staying indoors, wearing a mask outside, and avoiding exercise outdoors.  So how does the DC area stack up?</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2000" b="0" strike="noStrike" spc="-1" baseline="0" dirty="0">
              <a:solidFill>
                <a:srgbClr val="000000"/>
              </a:solidFill>
              <a:uFill>
                <a:solidFill>
                  <a:srgbClr val="FFFFFF"/>
                </a:solidFill>
              </a:uFill>
              <a:latin typeface="Arial"/>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2000" b="0" strike="noStrike" spc="-1" baseline="0" dirty="0">
                <a:solidFill>
                  <a:srgbClr val="000000"/>
                </a:solidFill>
                <a:uFill>
                  <a:solidFill>
                    <a:srgbClr val="FFFFFF"/>
                  </a:solidFill>
                </a:uFill>
                <a:latin typeface="Arial"/>
              </a:rPr>
              <a:t>PM &gt;</a:t>
            </a:r>
            <a:r>
              <a:rPr lang="en-US" sz="2000" b="0" strike="noStrike" spc="-1" baseline="0" dirty="0">
                <a:solidFill>
                  <a:srgbClr val="000000"/>
                </a:solidFill>
                <a:uFill>
                  <a:solidFill>
                    <a:srgbClr val="FFFFFF"/>
                  </a:solidFill>
                </a:uFill>
                <a:latin typeface="+mn-lt"/>
              </a:rPr>
              <a:t>350 micrograms/m3.  </a:t>
            </a:r>
            <a:r>
              <a:rPr lang="en-US" sz="2000" b="0" strike="noStrike" spc="-1" baseline="0" dirty="0">
                <a:solidFill>
                  <a:srgbClr val="000000"/>
                </a:solidFill>
                <a:uFill>
                  <a:solidFill>
                    <a:srgbClr val="FFFFFF"/>
                  </a:solidFill>
                </a:uFill>
                <a:latin typeface="Arial"/>
              </a:rPr>
              <a:t>  </a:t>
            </a:r>
            <a:endParaRPr lang="en-US" sz="2000" b="0" strike="noStrike" spc="-1" dirty="0">
              <a:solidFill>
                <a:srgbClr val="000000"/>
              </a:solidFill>
              <a:uFill>
                <a:solidFill>
                  <a:srgbClr val="FFFFFF"/>
                </a:solidFill>
              </a:uFill>
              <a:latin typeface="Arial"/>
            </a:endParaRPr>
          </a:p>
        </p:txBody>
      </p:sp>
    </p:spTree>
    <p:extLst>
      <p:ext uri="{BB962C8B-B14F-4D97-AF65-F5344CB8AC3E}">
        <p14:creationId xmlns:p14="http://schemas.microsoft.com/office/powerpoint/2010/main" val="5746110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 name="PlaceHolder 1"/>
          <p:cNvSpPr>
            <a:spLocks noGrp="1"/>
          </p:cNvSpPr>
          <p:nvPr>
            <p:ph type="body"/>
          </p:nvPr>
        </p:nvSpPr>
        <p:spPr>
          <a:xfrm>
            <a:off x="777240" y="4777560"/>
            <a:ext cx="6216840" cy="4525200"/>
          </a:xfrm>
          <a:prstGeom prst="rect">
            <a:avLst/>
          </a:prstGeom>
        </p:spPr>
        <p:txBody>
          <a:bodyPr lIns="0" tIns="0" rIns="0" bIns="0"/>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2000" b="0" strike="noStrike" spc="-1" dirty="0">
              <a:solidFill>
                <a:srgbClr val="000000"/>
              </a:solidFill>
              <a:uFill>
                <a:solidFill>
                  <a:srgbClr val="FFFFFF"/>
                </a:solidFill>
              </a:uFill>
              <a:latin typeface="Arial"/>
            </a:endParaRPr>
          </a:p>
        </p:txBody>
      </p:sp>
    </p:spTree>
    <p:extLst>
      <p:ext uri="{BB962C8B-B14F-4D97-AF65-F5344CB8AC3E}">
        <p14:creationId xmlns:p14="http://schemas.microsoft.com/office/powerpoint/2010/main" val="4633049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 name="PlaceHolder 1"/>
          <p:cNvSpPr>
            <a:spLocks noGrp="1"/>
          </p:cNvSpPr>
          <p:nvPr>
            <p:ph type="body"/>
          </p:nvPr>
        </p:nvSpPr>
        <p:spPr>
          <a:xfrm>
            <a:off x="777240" y="4777560"/>
            <a:ext cx="6216840" cy="4525200"/>
          </a:xfrm>
          <a:prstGeom prst="rect">
            <a:avLst/>
          </a:prstGeom>
        </p:spPr>
        <p:txBody>
          <a:bodyPr lIns="0" tIns="0" rIns="0" bIns="0"/>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2000" b="0" strike="noStrike" spc="-1" dirty="0">
              <a:solidFill>
                <a:srgbClr val="000000"/>
              </a:solidFill>
              <a:uFill>
                <a:solidFill>
                  <a:srgbClr val="FFFFFF"/>
                </a:solidFill>
              </a:uFill>
              <a:latin typeface="Arial"/>
            </a:endParaRPr>
          </a:p>
        </p:txBody>
      </p:sp>
    </p:spTree>
    <p:extLst>
      <p:ext uri="{BB962C8B-B14F-4D97-AF65-F5344CB8AC3E}">
        <p14:creationId xmlns:p14="http://schemas.microsoft.com/office/powerpoint/2010/main" val="31206232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 name="PlaceHolder 1"/>
          <p:cNvSpPr>
            <a:spLocks noGrp="1"/>
          </p:cNvSpPr>
          <p:nvPr>
            <p:ph type="body"/>
          </p:nvPr>
        </p:nvSpPr>
        <p:spPr>
          <a:xfrm>
            <a:off x="777240" y="4777560"/>
            <a:ext cx="6216840" cy="4525200"/>
          </a:xfrm>
          <a:prstGeom prst="rect">
            <a:avLst/>
          </a:prstGeom>
        </p:spPr>
        <p:txBody>
          <a:bodyPr lIns="0" tIns="0" rIns="0" bIns="0"/>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2000" b="0" strike="noStrike" spc="-1" dirty="0">
              <a:solidFill>
                <a:srgbClr val="000000"/>
              </a:solidFill>
              <a:uFill>
                <a:solidFill>
                  <a:srgbClr val="FFFFFF"/>
                </a:solidFill>
              </a:uFill>
              <a:latin typeface="Arial"/>
            </a:endParaRPr>
          </a:p>
        </p:txBody>
      </p:sp>
    </p:spTree>
    <p:extLst>
      <p:ext uri="{BB962C8B-B14F-4D97-AF65-F5344CB8AC3E}">
        <p14:creationId xmlns:p14="http://schemas.microsoft.com/office/powerpoint/2010/main" val="364109936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 name="PlaceHolder 1"/>
          <p:cNvSpPr>
            <a:spLocks noGrp="1"/>
          </p:cNvSpPr>
          <p:nvPr>
            <p:ph type="body"/>
          </p:nvPr>
        </p:nvSpPr>
        <p:spPr>
          <a:xfrm>
            <a:off x="777240" y="4777560"/>
            <a:ext cx="6216840" cy="4525200"/>
          </a:xfrm>
          <a:prstGeom prst="rect">
            <a:avLst/>
          </a:prstGeom>
        </p:spPr>
        <p:txBody>
          <a:bodyPr lIns="0" tIns="0" rIns="0" bIns="0"/>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2000" b="0" strike="noStrike" spc="-1" dirty="0">
              <a:solidFill>
                <a:srgbClr val="000000"/>
              </a:solidFill>
              <a:uFill>
                <a:solidFill>
                  <a:srgbClr val="FFFFFF"/>
                </a:solidFill>
              </a:uFill>
              <a:latin typeface="Arial"/>
            </a:endParaRPr>
          </a:p>
        </p:txBody>
      </p:sp>
    </p:spTree>
    <p:extLst>
      <p:ext uri="{BB962C8B-B14F-4D97-AF65-F5344CB8AC3E}">
        <p14:creationId xmlns:p14="http://schemas.microsoft.com/office/powerpoint/2010/main" val="280491034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 name="PlaceHolder 1"/>
          <p:cNvSpPr>
            <a:spLocks noGrp="1"/>
          </p:cNvSpPr>
          <p:nvPr>
            <p:ph type="body"/>
          </p:nvPr>
        </p:nvSpPr>
        <p:spPr>
          <a:xfrm>
            <a:off x="777240" y="4777560"/>
            <a:ext cx="6216840" cy="4525200"/>
          </a:xfrm>
          <a:prstGeom prst="rect">
            <a:avLst/>
          </a:prstGeom>
        </p:spPr>
        <p:txBody>
          <a:bodyPr lIns="0" tIns="0" rIns="0" bIns="0"/>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2000" b="0" strike="noStrike" spc="-1" dirty="0">
              <a:solidFill>
                <a:srgbClr val="000000"/>
              </a:solidFill>
              <a:uFill>
                <a:solidFill>
                  <a:srgbClr val="FFFFFF"/>
                </a:solidFill>
              </a:uFill>
              <a:latin typeface="Arial"/>
            </a:endParaRPr>
          </a:p>
        </p:txBody>
      </p:sp>
    </p:spTree>
    <p:extLst>
      <p:ext uri="{BB962C8B-B14F-4D97-AF65-F5344CB8AC3E}">
        <p14:creationId xmlns:p14="http://schemas.microsoft.com/office/powerpoint/2010/main" val="95737260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 name="PlaceHolder 1"/>
          <p:cNvSpPr>
            <a:spLocks noGrp="1"/>
          </p:cNvSpPr>
          <p:nvPr>
            <p:ph type="body"/>
          </p:nvPr>
        </p:nvSpPr>
        <p:spPr>
          <a:xfrm>
            <a:off x="777240" y="4777560"/>
            <a:ext cx="6216840" cy="4525200"/>
          </a:xfrm>
          <a:prstGeom prst="rect">
            <a:avLst/>
          </a:prstGeom>
        </p:spPr>
        <p:txBody>
          <a:bodyPr lIns="0" tIns="0" rIns="0" bIns="0"/>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2000" b="0" strike="noStrike" spc="-1" dirty="0">
              <a:solidFill>
                <a:srgbClr val="000000"/>
              </a:solidFill>
              <a:uFill>
                <a:solidFill>
                  <a:srgbClr val="FFFFFF"/>
                </a:solidFill>
              </a:uFill>
              <a:latin typeface="Arial"/>
            </a:endParaRPr>
          </a:p>
        </p:txBody>
      </p:sp>
    </p:spTree>
    <p:extLst>
      <p:ext uri="{BB962C8B-B14F-4D97-AF65-F5344CB8AC3E}">
        <p14:creationId xmlns:p14="http://schemas.microsoft.com/office/powerpoint/2010/main" val="64472492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 name="PlaceHolder 1"/>
          <p:cNvSpPr>
            <a:spLocks noGrp="1"/>
          </p:cNvSpPr>
          <p:nvPr>
            <p:ph type="body"/>
          </p:nvPr>
        </p:nvSpPr>
        <p:spPr>
          <a:xfrm>
            <a:off x="777240" y="4777560"/>
            <a:ext cx="6216840" cy="4525200"/>
          </a:xfrm>
          <a:prstGeom prst="rect">
            <a:avLst/>
          </a:prstGeom>
        </p:spPr>
        <p:txBody>
          <a:bodyPr lIns="0" tIns="0" rIns="0" bIns="0"/>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2000" b="0" strike="noStrike" spc="-1" dirty="0">
              <a:solidFill>
                <a:srgbClr val="000000"/>
              </a:solidFill>
              <a:uFill>
                <a:solidFill>
                  <a:srgbClr val="FFFFFF"/>
                </a:solidFill>
              </a:uFill>
              <a:latin typeface="Arial"/>
            </a:endParaRPr>
          </a:p>
        </p:txBody>
      </p:sp>
    </p:spTree>
    <p:extLst>
      <p:ext uri="{BB962C8B-B14F-4D97-AF65-F5344CB8AC3E}">
        <p14:creationId xmlns:p14="http://schemas.microsoft.com/office/powerpoint/2010/main" val="29664844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 name="PlaceHolder 1"/>
          <p:cNvSpPr>
            <a:spLocks noGrp="1"/>
          </p:cNvSpPr>
          <p:nvPr>
            <p:ph type="body"/>
          </p:nvPr>
        </p:nvSpPr>
        <p:spPr>
          <a:xfrm>
            <a:off x="777240" y="4777560"/>
            <a:ext cx="6216840" cy="4525200"/>
          </a:xfrm>
          <a:prstGeom prst="rect">
            <a:avLst/>
          </a:prstGeom>
        </p:spPr>
        <p:txBody>
          <a:bodyPr lIns="0" tIns="0" rIns="0" bIns="0"/>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2000" b="0" strike="noStrike" spc="-1" dirty="0">
              <a:solidFill>
                <a:srgbClr val="000000"/>
              </a:solidFill>
              <a:uFill>
                <a:solidFill>
                  <a:srgbClr val="FFFFFF"/>
                </a:solidFill>
              </a:uFill>
              <a:latin typeface="Arial"/>
            </a:endParaRPr>
          </a:p>
        </p:txBody>
      </p:sp>
    </p:spTree>
    <p:extLst>
      <p:ext uri="{BB962C8B-B14F-4D97-AF65-F5344CB8AC3E}">
        <p14:creationId xmlns:p14="http://schemas.microsoft.com/office/powerpoint/2010/main" val="336262862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 name="PlaceHolder 1"/>
          <p:cNvSpPr>
            <a:spLocks noGrp="1"/>
          </p:cNvSpPr>
          <p:nvPr>
            <p:ph type="body"/>
          </p:nvPr>
        </p:nvSpPr>
        <p:spPr>
          <a:xfrm>
            <a:off x="777240" y="4777560"/>
            <a:ext cx="6216840" cy="4525200"/>
          </a:xfrm>
          <a:prstGeom prst="rect">
            <a:avLst/>
          </a:prstGeom>
        </p:spPr>
        <p:txBody>
          <a:bodyPr lIns="0" tIns="0" rIns="0" bIns="0"/>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2000" b="0" strike="noStrike" spc="-1" dirty="0">
              <a:solidFill>
                <a:srgbClr val="000000"/>
              </a:solidFill>
              <a:uFill>
                <a:solidFill>
                  <a:srgbClr val="FFFFFF"/>
                </a:solidFill>
              </a:uFill>
              <a:latin typeface="Arial"/>
            </a:endParaRPr>
          </a:p>
        </p:txBody>
      </p:sp>
    </p:spTree>
    <p:extLst>
      <p:ext uri="{BB962C8B-B14F-4D97-AF65-F5344CB8AC3E}">
        <p14:creationId xmlns:p14="http://schemas.microsoft.com/office/powerpoint/2010/main" val="295966207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 name="PlaceHolder 1"/>
          <p:cNvSpPr>
            <a:spLocks noGrp="1"/>
          </p:cNvSpPr>
          <p:nvPr>
            <p:ph type="body"/>
          </p:nvPr>
        </p:nvSpPr>
        <p:spPr>
          <a:xfrm>
            <a:off x="777240" y="4777560"/>
            <a:ext cx="6216840" cy="4525200"/>
          </a:xfrm>
          <a:prstGeom prst="rect">
            <a:avLst/>
          </a:prstGeom>
        </p:spPr>
        <p:txBody>
          <a:bodyPr lIns="0" tIns="0" rIns="0" bIns="0"/>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2000" b="0" strike="noStrike" spc="-1" dirty="0">
              <a:solidFill>
                <a:srgbClr val="000000"/>
              </a:solidFill>
              <a:uFill>
                <a:solidFill>
                  <a:srgbClr val="FFFFFF"/>
                </a:solidFill>
              </a:uFill>
              <a:latin typeface="Arial"/>
            </a:endParaRPr>
          </a:p>
        </p:txBody>
      </p:sp>
    </p:spTree>
    <p:extLst>
      <p:ext uri="{BB962C8B-B14F-4D97-AF65-F5344CB8AC3E}">
        <p14:creationId xmlns:p14="http://schemas.microsoft.com/office/powerpoint/2010/main" val="20353796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 name="PlaceHolder 1"/>
          <p:cNvSpPr>
            <a:spLocks noGrp="1"/>
          </p:cNvSpPr>
          <p:nvPr>
            <p:ph type="body"/>
          </p:nvPr>
        </p:nvSpPr>
        <p:spPr>
          <a:xfrm>
            <a:off x="777240" y="4777560"/>
            <a:ext cx="6216840" cy="4525200"/>
          </a:xfrm>
          <a:prstGeom prst="rect">
            <a:avLst/>
          </a:prstGeom>
        </p:spPr>
        <p:txBody>
          <a:bodyPr lIns="0" tIns="0" rIns="0" bIns="0"/>
          <a:lstStyle/>
          <a:p>
            <a:pPr marL="0" marR="0" indent="0" algn="l" defTabSz="457200" rtl="0" eaLnBrk="1" fontAlgn="auto" latinLnBrk="0" hangingPunct="1">
              <a:lnSpc>
                <a:spcPct val="100000"/>
              </a:lnSpc>
              <a:spcBef>
                <a:spcPts val="0"/>
              </a:spcBef>
              <a:spcAft>
                <a:spcPts val="0"/>
              </a:spcAft>
              <a:buClrTx/>
              <a:buSzTx/>
              <a:buFontTx/>
              <a:buNone/>
              <a:tabLst/>
              <a:defRPr/>
            </a:pPr>
            <a:r>
              <a:rPr lang="en-US" sz="2000" b="0" strike="noStrike" spc="-1" baseline="0" dirty="0">
                <a:solidFill>
                  <a:srgbClr val="000000"/>
                </a:solidFill>
                <a:uFill>
                  <a:solidFill>
                    <a:srgbClr val="FFFFFF"/>
                  </a:solidFill>
                </a:uFill>
                <a:latin typeface="Arial"/>
              </a:rPr>
              <a:t>Here is a photo and headline from about a year ago, when a large inversion trapped pollution in the area for several days, which built up to a visible haze.</a:t>
            </a:r>
            <a:endParaRPr lang="en-US" sz="2000" b="0" strike="noStrike" spc="-1" dirty="0">
              <a:solidFill>
                <a:srgbClr val="000000"/>
              </a:solidFill>
              <a:uFill>
                <a:solidFill>
                  <a:srgbClr val="FFFFFF"/>
                </a:solidFill>
              </a:uFill>
              <a:latin typeface="Arial"/>
            </a:endParaRPr>
          </a:p>
        </p:txBody>
      </p:sp>
    </p:spTree>
    <p:extLst>
      <p:ext uri="{BB962C8B-B14F-4D97-AF65-F5344CB8AC3E}">
        <p14:creationId xmlns:p14="http://schemas.microsoft.com/office/powerpoint/2010/main" val="112242163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 name="PlaceHolder 1"/>
          <p:cNvSpPr>
            <a:spLocks noGrp="1"/>
          </p:cNvSpPr>
          <p:nvPr>
            <p:ph type="body"/>
          </p:nvPr>
        </p:nvSpPr>
        <p:spPr>
          <a:xfrm>
            <a:off x="777240" y="4777560"/>
            <a:ext cx="6216840" cy="4525200"/>
          </a:xfrm>
          <a:prstGeom prst="rect">
            <a:avLst/>
          </a:prstGeom>
        </p:spPr>
        <p:txBody>
          <a:bodyPr lIns="0" tIns="0" rIns="0" bIns="0"/>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2000" b="0" strike="noStrike" spc="-1" dirty="0">
              <a:solidFill>
                <a:srgbClr val="000000"/>
              </a:solidFill>
              <a:uFill>
                <a:solidFill>
                  <a:srgbClr val="FFFFFF"/>
                </a:solidFill>
              </a:uFill>
              <a:latin typeface="Arial"/>
            </a:endParaRPr>
          </a:p>
        </p:txBody>
      </p:sp>
    </p:spTree>
    <p:extLst>
      <p:ext uri="{BB962C8B-B14F-4D97-AF65-F5344CB8AC3E}">
        <p14:creationId xmlns:p14="http://schemas.microsoft.com/office/powerpoint/2010/main" val="222035363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 name="PlaceHolder 1"/>
          <p:cNvSpPr>
            <a:spLocks noGrp="1"/>
          </p:cNvSpPr>
          <p:nvPr>
            <p:ph type="body"/>
          </p:nvPr>
        </p:nvSpPr>
        <p:spPr>
          <a:xfrm>
            <a:off x="777240" y="4777560"/>
            <a:ext cx="6216840" cy="4525200"/>
          </a:xfrm>
          <a:prstGeom prst="rect">
            <a:avLst/>
          </a:prstGeom>
        </p:spPr>
        <p:txBody>
          <a:bodyPr lIns="0" tIns="0" rIns="0" bIns="0"/>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2000" b="0" strike="noStrike" spc="-1" dirty="0">
              <a:solidFill>
                <a:srgbClr val="000000"/>
              </a:solidFill>
              <a:uFill>
                <a:solidFill>
                  <a:srgbClr val="FFFFFF"/>
                </a:solidFill>
              </a:uFill>
              <a:latin typeface="Arial"/>
            </a:endParaRPr>
          </a:p>
        </p:txBody>
      </p:sp>
    </p:spTree>
    <p:extLst>
      <p:ext uri="{BB962C8B-B14F-4D97-AF65-F5344CB8AC3E}">
        <p14:creationId xmlns:p14="http://schemas.microsoft.com/office/powerpoint/2010/main" val="2077383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 name="PlaceHolder 1"/>
          <p:cNvSpPr>
            <a:spLocks noGrp="1"/>
          </p:cNvSpPr>
          <p:nvPr>
            <p:ph type="body"/>
          </p:nvPr>
        </p:nvSpPr>
        <p:spPr>
          <a:xfrm>
            <a:off x="777240" y="4777560"/>
            <a:ext cx="6216840" cy="4525200"/>
          </a:xfrm>
          <a:prstGeom prst="rect">
            <a:avLst/>
          </a:prstGeom>
        </p:spPr>
        <p:txBody>
          <a:bodyPr lIns="0" tIns="0" rIns="0" bIns="0"/>
          <a:lstStyle/>
          <a:p>
            <a:pPr marL="0" marR="0" indent="0" algn="l" defTabSz="457200" rtl="0" eaLnBrk="1" fontAlgn="auto" latinLnBrk="0" hangingPunct="1">
              <a:lnSpc>
                <a:spcPct val="100000"/>
              </a:lnSpc>
              <a:spcBef>
                <a:spcPts val="0"/>
              </a:spcBef>
              <a:spcAft>
                <a:spcPts val="0"/>
              </a:spcAft>
              <a:buClrTx/>
              <a:buSzTx/>
              <a:buFontTx/>
              <a:buNone/>
              <a:tabLst/>
              <a:defRPr/>
            </a:pPr>
            <a:r>
              <a:rPr lang="en-US" sz="2000" b="0" strike="noStrike" spc="-1" dirty="0">
                <a:solidFill>
                  <a:srgbClr val="000000"/>
                </a:solidFill>
                <a:uFill>
                  <a:solidFill>
                    <a:srgbClr val="FFFFFF"/>
                  </a:solidFill>
                </a:uFill>
                <a:latin typeface="Arial"/>
              </a:rPr>
              <a:t>In 2019, the American Lung Association gave grades of F to Arlington and Fairfax counties for their high ozone pollution days, and grades of B for their particle pollution</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 name="PlaceHolder 1"/>
          <p:cNvSpPr>
            <a:spLocks noGrp="1"/>
          </p:cNvSpPr>
          <p:nvPr>
            <p:ph type="body"/>
          </p:nvPr>
        </p:nvSpPr>
        <p:spPr>
          <a:xfrm>
            <a:off x="777240" y="4777560"/>
            <a:ext cx="6216840" cy="4525200"/>
          </a:xfrm>
          <a:prstGeom prst="rect">
            <a:avLst/>
          </a:prstGeom>
        </p:spPr>
        <p:txBody>
          <a:bodyPr lIns="0" tIns="0" rIns="0" bIns="0"/>
          <a:lstStyle/>
          <a:p>
            <a:pPr marL="0" marR="0" indent="0" algn="l" defTabSz="457200" rtl="0" eaLnBrk="1" fontAlgn="auto" latinLnBrk="0" hangingPunct="1">
              <a:lnSpc>
                <a:spcPct val="100000"/>
              </a:lnSpc>
              <a:spcBef>
                <a:spcPts val="0"/>
              </a:spcBef>
              <a:spcAft>
                <a:spcPts val="0"/>
              </a:spcAft>
              <a:buClrTx/>
              <a:buSzTx/>
              <a:buFontTx/>
              <a:buNone/>
              <a:tabLst/>
              <a:defRPr/>
            </a:pPr>
            <a:r>
              <a:rPr lang="en-US" sz="2000" b="0" strike="noStrike" spc="-1" dirty="0">
                <a:solidFill>
                  <a:srgbClr val="000000"/>
                </a:solidFill>
                <a:uFill>
                  <a:solidFill>
                    <a:srgbClr val="FFFFFF"/>
                  </a:solidFill>
                </a:uFill>
                <a:latin typeface="Arial"/>
              </a:rPr>
              <a:t>For reference, an orange air pollution day indicates that levels of that pollution are harmful for sensitive groups, which includes both children and older adults.  </a:t>
            </a:r>
          </a:p>
        </p:txBody>
      </p:sp>
    </p:spTree>
    <p:extLst>
      <p:ext uri="{BB962C8B-B14F-4D97-AF65-F5344CB8AC3E}">
        <p14:creationId xmlns:p14="http://schemas.microsoft.com/office/powerpoint/2010/main" val="13785511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 name="PlaceHolder 1"/>
          <p:cNvSpPr>
            <a:spLocks noGrp="1"/>
          </p:cNvSpPr>
          <p:nvPr>
            <p:ph type="body"/>
          </p:nvPr>
        </p:nvSpPr>
        <p:spPr>
          <a:xfrm>
            <a:off x="777240" y="4777560"/>
            <a:ext cx="6216840" cy="4525200"/>
          </a:xfrm>
          <a:prstGeom prst="rect">
            <a:avLst/>
          </a:prstGeom>
        </p:spPr>
        <p:txBody>
          <a:bodyPr lIns="0" tIns="0" rIns="0" bIns="0"/>
          <a:lstStyle/>
          <a:p>
            <a:pPr marL="0" marR="0" indent="0" algn="l" defTabSz="457200" rtl="0" eaLnBrk="1" fontAlgn="auto" latinLnBrk="0" hangingPunct="1">
              <a:lnSpc>
                <a:spcPct val="100000"/>
              </a:lnSpc>
              <a:spcBef>
                <a:spcPts val="0"/>
              </a:spcBef>
              <a:spcAft>
                <a:spcPts val="0"/>
              </a:spcAft>
              <a:buClrTx/>
              <a:buSzTx/>
              <a:buFontTx/>
              <a:buNone/>
              <a:tabLst/>
              <a:defRPr/>
            </a:pPr>
            <a:r>
              <a:rPr lang="en-US" sz="2000" b="0" strike="noStrike" spc="-1" dirty="0">
                <a:solidFill>
                  <a:srgbClr val="000000"/>
                </a:solidFill>
                <a:uFill>
                  <a:solidFill>
                    <a:srgbClr val="FFFFFF"/>
                  </a:solidFill>
                </a:uFill>
                <a:latin typeface="+mn-lt"/>
              </a:rPr>
              <a:t>However, unlike ozone, particulate matter is a heterogeneous mixture of particles with differing chemical composition.  This talk will mostly be focused on PM2.5, so the small particles that are frequently generated by combustion processes like traffic, wildfires, or power plants.  In the eastern US, we have seen that PM2.5 is made up of carbon chemicals, like organic and elemental carbon, as well as sulfate, nitrate, and ammonium.  This heterogeneity is important because all PM2.5 pollution is not created equal, and research has shown that the chemical composition of PM2.5 can change its toxicity and impact on human health.  </a:t>
            </a:r>
            <a:endParaRPr lang="en-US" sz="2000" b="0" strike="noStrike" spc="-1" dirty="0">
              <a:solidFill>
                <a:srgbClr val="000000"/>
              </a:solidFill>
              <a:uFill>
                <a:solidFill>
                  <a:srgbClr val="FFFFFF"/>
                </a:solidFill>
              </a:uFill>
              <a:latin typeface="Arial"/>
            </a:endParaRPr>
          </a:p>
        </p:txBody>
      </p:sp>
    </p:spTree>
    <p:extLst>
      <p:ext uri="{BB962C8B-B14F-4D97-AF65-F5344CB8AC3E}">
        <p14:creationId xmlns:p14="http://schemas.microsoft.com/office/powerpoint/2010/main" val="29211495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 name="PlaceHolder 1"/>
          <p:cNvSpPr>
            <a:spLocks noGrp="1"/>
          </p:cNvSpPr>
          <p:nvPr>
            <p:ph type="body"/>
          </p:nvPr>
        </p:nvSpPr>
        <p:spPr>
          <a:xfrm>
            <a:off x="777240" y="4777560"/>
            <a:ext cx="6216840" cy="4525200"/>
          </a:xfrm>
          <a:prstGeom prst="rect">
            <a:avLst/>
          </a:prstGeom>
        </p:spPr>
        <p:txBody>
          <a:bodyPr lIns="0" tIns="0" rIns="0" bIns="0"/>
          <a:lstStyle/>
          <a:p>
            <a:pPr marL="0" marR="0" indent="0" algn="l" defTabSz="457200" rtl="0" eaLnBrk="1" fontAlgn="auto" latinLnBrk="0" hangingPunct="1">
              <a:lnSpc>
                <a:spcPct val="100000"/>
              </a:lnSpc>
              <a:spcBef>
                <a:spcPts val="0"/>
              </a:spcBef>
              <a:spcAft>
                <a:spcPts val="0"/>
              </a:spcAft>
              <a:buClrTx/>
              <a:buSzTx/>
              <a:buFontTx/>
              <a:buNone/>
              <a:tabLst/>
              <a:defRPr/>
            </a:pPr>
            <a:r>
              <a:rPr lang="en-US" sz="2000" b="0" strike="noStrike" spc="-1" dirty="0">
                <a:solidFill>
                  <a:srgbClr val="000000"/>
                </a:solidFill>
                <a:uFill>
                  <a:solidFill>
                    <a:srgbClr val="FFFFFF"/>
                  </a:solidFill>
                </a:uFill>
                <a:latin typeface="Arial"/>
              </a:rPr>
              <a:t>One factor in the heterogeneity of these particles is the difference in chemical composition by source.  So on the horizontal axis here, the spikes indicate different chemicals.  Particles emitted by a coal-fired power plant contain carbon, but also aluminum and silicon.  Whereas, steel manufacturing, not surprisingly, contain relatively more iron.  So thinking back to the American Lung Association report, and also </a:t>
            </a:r>
            <a:r>
              <a:rPr lang="en-US" sz="2000" b="0" strike="noStrike" spc="-1" dirty="0">
                <a:solidFill>
                  <a:srgbClr val="000000"/>
                </a:solidFill>
                <a:uFill>
                  <a:solidFill>
                    <a:srgbClr val="FFFFFF"/>
                  </a:solidFill>
                </a:uFill>
                <a:latin typeface="+mn-lt"/>
              </a:rPr>
              <a:t>to how PM is regulated and how poor air quality days are identified.  These reports and these regulations are based on total PM pollution, and does not differentiate by composition.  </a:t>
            </a:r>
            <a:endParaRPr lang="en-US" sz="2000" b="0" strike="noStrike" spc="-1" dirty="0">
              <a:solidFill>
                <a:srgbClr val="000000"/>
              </a:solidFill>
              <a:uFill>
                <a:solidFill>
                  <a:srgbClr val="FFFFFF"/>
                </a:solidFill>
              </a:uFill>
              <a:latin typeface="Arial"/>
            </a:endParaRPr>
          </a:p>
        </p:txBody>
      </p:sp>
    </p:spTree>
    <p:extLst>
      <p:ext uri="{BB962C8B-B14F-4D97-AF65-F5344CB8AC3E}">
        <p14:creationId xmlns:p14="http://schemas.microsoft.com/office/powerpoint/2010/main" val="37691764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 name="PlaceHolder 1"/>
          <p:cNvSpPr>
            <a:spLocks noGrp="1"/>
          </p:cNvSpPr>
          <p:nvPr>
            <p:ph type="body"/>
          </p:nvPr>
        </p:nvSpPr>
        <p:spPr>
          <a:xfrm>
            <a:off x="777240" y="4777560"/>
            <a:ext cx="6216840" cy="4525200"/>
          </a:xfrm>
          <a:prstGeom prst="rect">
            <a:avLst/>
          </a:prstGeom>
        </p:spPr>
        <p:txBody>
          <a:bodyPr lIns="0" tIns="0" rIns="0" bIns="0"/>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2000" b="0" strike="noStrike" spc="-1" dirty="0">
              <a:solidFill>
                <a:srgbClr val="000000"/>
              </a:solidFill>
              <a:uFill>
                <a:solidFill>
                  <a:srgbClr val="FFFFFF"/>
                </a:solidFill>
              </a:uFill>
              <a:latin typeface="Arial"/>
            </a:endParaRPr>
          </a:p>
        </p:txBody>
      </p:sp>
    </p:spTree>
    <p:extLst>
      <p:ext uri="{BB962C8B-B14F-4D97-AF65-F5344CB8AC3E}">
        <p14:creationId xmlns:p14="http://schemas.microsoft.com/office/powerpoint/2010/main" val="25764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 name="PlaceHolder 1"/>
          <p:cNvSpPr>
            <a:spLocks noGrp="1"/>
          </p:cNvSpPr>
          <p:nvPr>
            <p:ph type="body"/>
          </p:nvPr>
        </p:nvSpPr>
        <p:spPr>
          <a:xfrm>
            <a:off x="777240" y="4777560"/>
            <a:ext cx="6216840" cy="4525200"/>
          </a:xfrm>
          <a:prstGeom prst="rect">
            <a:avLst/>
          </a:prstGeom>
        </p:spPr>
        <p:txBody>
          <a:bodyPr lIns="0" tIns="0" rIns="0" bIns="0"/>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2000" b="0" strike="noStrike" spc="-1" dirty="0">
              <a:solidFill>
                <a:srgbClr val="000000"/>
              </a:solidFill>
              <a:uFill>
                <a:solidFill>
                  <a:srgbClr val="FFFFFF"/>
                </a:solidFill>
              </a:uFill>
              <a:latin typeface="Arial"/>
            </a:endParaRPr>
          </a:p>
        </p:txBody>
      </p:sp>
    </p:spTree>
    <p:extLst>
      <p:ext uri="{BB962C8B-B14F-4D97-AF65-F5344CB8AC3E}">
        <p14:creationId xmlns:p14="http://schemas.microsoft.com/office/powerpoint/2010/main" val="14835685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239D4B1-B80C-4D44-80C2-6E5D53A62D0F}" type="slidenum">
              <a:rPr lang="en-US" smtClean="0"/>
              <a:t>‹#›</a:t>
            </a:fld>
            <a:endParaRPr lang="en-US"/>
          </a:p>
        </p:txBody>
      </p:sp>
      <p:sp>
        <p:nvSpPr>
          <p:cNvPr id="4" name="Slide Number Placeholder 7"/>
          <p:cNvSpPr txBox="1">
            <a:spLocks/>
          </p:cNvSpPr>
          <p:nvPr userDrawn="1"/>
        </p:nvSpPr>
        <p:spPr>
          <a:xfrm>
            <a:off x="7377113" y="7159625"/>
            <a:ext cx="2352675" cy="401638"/>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D239D4B1-B80C-4D44-80C2-6E5D53A62D0F}"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504000" y="301320"/>
            <a:ext cx="9072000" cy="1261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24" name="PlaceHolder 2"/>
          <p:cNvSpPr>
            <a:spLocks noGrp="1"/>
          </p:cNvSpPr>
          <p:nvPr>
            <p:ph type="body"/>
          </p:nvPr>
        </p:nvSpPr>
        <p:spPr>
          <a:xfrm>
            <a:off x="504000" y="1768680"/>
            <a:ext cx="9072000" cy="209088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25" name="PlaceHolder 3"/>
          <p:cNvSpPr>
            <a:spLocks noGrp="1"/>
          </p:cNvSpPr>
          <p:nvPr>
            <p:ph type="body"/>
          </p:nvPr>
        </p:nvSpPr>
        <p:spPr>
          <a:xfrm>
            <a:off x="504000" y="4058640"/>
            <a:ext cx="9072000" cy="209088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3" name="Slide Number Placeholder 2"/>
          <p:cNvSpPr>
            <a:spLocks noGrp="1"/>
          </p:cNvSpPr>
          <p:nvPr>
            <p:ph type="sldNum" sz="quarter" idx="10"/>
          </p:nvPr>
        </p:nvSpPr>
        <p:spPr/>
        <p:txBody>
          <a:bodyPr/>
          <a:lstStyle/>
          <a:p>
            <a:fld id="{D239D4B1-B80C-4D44-80C2-6E5D53A62D0F}"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504000" y="301320"/>
            <a:ext cx="9072000" cy="1261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27" name="PlaceHolder 2"/>
          <p:cNvSpPr>
            <a:spLocks noGrp="1"/>
          </p:cNvSpPr>
          <p:nvPr>
            <p:ph type="body"/>
          </p:nvPr>
        </p:nvSpPr>
        <p:spPr>
          <a:xfrm>
            <a:off x="504000" y="1768680"/>
            <a:ext cx="4426920" cy="209088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28" name="PlaceHolder 3"/>
          <p:cNvSpPr>
            <a:spLocks noGrp="1"/>
          </p:cNvSpPr>
          <p:nvPr>
            <p:ph type="body"/>
          </p:nvPr>
        </p:nvSpPr>
        <p:spPr>
          <a:xfrm>
            <a:off x="5152680" y="1768680"/>
            <a:ext cx="4426920" cy="209088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29" name="PlaceHolder 4"/>
          <p:cNvSpPr>
            <a:spLocks noGrp="1"/>
          </p:cNvSpPr>
          <p:nvPr>
            <p:ph type="body"/>
          </p:nvPr>
        </p:nvSpPr>
        <p:spPr>
          <a:xfrm>
            <a:off x="5152680" y="4058640"/>
            <a:ext cx="4426920" cy="209088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30" name="PlaceHolder 5"/>
          <p:cNvSpPr>
            <a:spLocks noGrp="1"/>
          </p:cNvSpPr>
          <p:nvPr>
            <p:ph type="body"/>
          </p:nvPr>
        </p:nvSpPr>
        <p:spPr>
          <a:xfrm>
            <a:off x="504000" y="4058640"/>
            <a:ext cx="4426920" cy="209088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3" name="Slide Number Placeholder 2"/>
          <p:cNvSpPr>
            <a:spLocks noGrp="1"/>
          </p:cNvSpPr>
          <p:nvPr>
            <p:ph type="sldNum" sz="quarter" idx="10"/>
          </p:nvPr>
        </p:nvSpPr>
        <p:spPr/>
        <p:txBody>
          <a:bodyPr/>
          <a:lstStyle/>
          <a:p>
            <a:fld id="{D239D4B1-B80C-4D44-80C2-6E5D53A62D0F}"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504000" y="301320"/>
            <a:ext cx="9072000" cy="1261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32" name="PlaceHolder 2"/>
          <p:cNvSpPr>
            <a:spLocks noGrp="1"/>
          </p:cNvSpPr>
          <p:nvPr>
            <p:ph type="body"/>
          </p:nvPr>
        </p:nvSpPr>
        <p:spPr>
          <a:xfrm>
            <a:off x="504000" y="1768680"/>
            <a:ext cx="9072000" cy="438408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33" name="PlaceHolder 3"/>
          <p:cNvSpPr>
            <a:spLocks noGrp="1"/>
          </p:cNvSpPr>
          <p:nvPr>
            <p:ph type="body"/>
          </p:nvPr>
        </p:nvSpPr>
        <p:spPr>
          <a:xfrm>
            <a:off x="504000" y="1768680"/>
            <a:ext cx="9072000" cy="438408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pic>
        <p:nvPicPr>
          <p:cNvPr id="34" name="Picture 33"/>
          <p:cNvPicPr/>
          <p:nvPr/>
        </p:nvPicPr>
        <p:blipFill>
          <a:blip r:embed="rId2"/>
          <a:stretch/>
        </p:blipFill>
        <p:spPr>
          <a:xfrm>
            <a:off x="2292480" y="1768680"/>
            <a:ext cx="5495040" cy="4384080"/>
          </a:xfrm>
          <a:prstGeom prst="rect">
            <a:avLst/>
          </a:prstGeom>
          <a:ln>
            <a:noFill/>
          </a:ln>
        </p:spPr>
      </p:pic>
      <p:pic>
        <p:nvPicPr>
          <p:cNvPr id="35" name="Picture 34"/>
          <p:cNvPicPr/>
          <p:nvPr/>
        </p:nvPicPr>
        <p:blipFill>
          <a:blip r:embed="rId2"/>
          <a:stretch/>
        </p:blipFill>
        <p:spPr>
          <a:xfrm>
            <a:off x="2292480" y="1768680"/>
            <a:ext cx="5495040" cy="4384080"/>
          </a:xfrm>
          <a:prstGeom prst="rect">
            <a:avLst/>
          </a:prstGeom>
          <a:ln>
            <a:noFill/>
          </a:ln>
        </p:spPr>
      </p:pic>
      <p:sp>
        <p:nvSpPr>
          <p:cNvPr id="3" name="Slide Number Placeholder 2"/>
          <p:cNvSpPr>
            <a:spLocks noGrp="1"/>
          </p:cNvSpPr>
          <p:nvPr>
            <p:ph type="sldNum" sz="quarter" idx="10"/>
          </p:nvPr>
        </p:nvSpPr>
        <p:spPr/>
        <p:txBody>
          <a:bodyPr/>
          <a:lstStyle/>
          <a:p>
            <a:fld id="{D239D4B1-B80C-4D44-80C2-6E5D53A62D0F}"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 name="PlaceHolder 1"/>
          <p:cNvSpPr>
            <a:spLocks noGrp="1"/>
          </p:cNvSpPr>
          <p:nvPr>
            <p:ph type="title"/>
          </p:nvPr>
        </p:nvSpPr>
        <p:spPr>
          <a:xfrm>
            <a:off x="504000" y="301320"/>
            <a:ext cx="9072000" cy="1261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3" name="PlaceHolder 2"/>
          <p:cNvSpPr>
            <a:spLocks noGrp="1"/>
          </p:cNvSpPr>
          <p:nvPr>
            <p:ph type="subTitle"/>
          </p:nvPr>
        </p:nvSpPr>
        <p:spPr>
          <a:xfrm>
            <a:off x="504000" y="1768680"/>
            <a:ext cx="9072000" cy="4384080"/>
          </a:xfrm>
          <a:prstGeom prst="rect">
            <a:avLst/>
          </a:prstGeom>
        </p:spPr>
        <p:txBody>
          <a:bodyPr lIns="0" tIns="0" rIns="0" bIns="0" anchor="ctr"/>
          <a:lstStyle/>
          <a:p>
            <a:pPr algn="ctr"/>
            <a:endParaRPr lang="en-US" sz="3200" b="0" strike="noStrike" spc="-1">
              <a:solidFill>
                <a:srgbClr val="000000"/>
              </a:solidFill>
              <a:uFill>
                <a:solidFill>
                  <a:srgbClr val="FFFFFF"/>
                </a:solidFill>
              </a:uFill>
              <a:latin typeface="Arial"/>
            </a:endParaRPr>
          </a:p>
        </p:txBody>
      </p:sp>
      <p:sp>
        <p:nvSpPr>
          <p:cNvPr id="5" name="Slide Number Placeholder 4"/>
          <p:cNvSpPr>
            <a:spLocks noGrp="1"/>
          </p:cNvSpPr>
          <p:nvPr>
            <p:ph type="sldNum" sz="quarter" idx="10"/>
          </p:nvPr>
        </p:nvSpPr>
        <p:spPr/>
        <p:txBody>
          <a:bodyPr/>
          <a:lstStyle/>
          <a:p>
            <a:fld id="{D239D4B1-B80C-4D44-80C2-6E5D53A62D0F}"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 name="PlaceHolder 1"/>
          <p:cNvSpPr>
            <a:spLocks noGrp="1"/>
          </p:cNvSpPr>
          <p:nvPr>
            <p:ph type="title"/>
          </p:nvPr>
        </p:nvSpPr>
        <p:spPr>
          <a:xfrm>
            <a:off x="504000" y="301320"/>
            <a:ext cx="9072000" cy="1261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5" name="PlaceHolder 2"/>
          <p:cNvSpPr>
            <a:spLocks noGrp="1"/>
          </p:cNvSpPr>
          <p:nvPr>
            <p:ph type="body"/>
          </p:nvPr>
        </p:nvSpPr>
        <p:spPr>
          <a:xfrm>
            <a:off x="504000" y="1768680"/>
            <a:ext cx="9072000" cy="438408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3" name="Slide Number Placeholder 2"/>
          <p:cNvSpPr>
            <a:spLocks noGrp="1"/>
          </p:cNvSpPr>
          <p:nvPr>
            <p:ph type="sldNum" sz="quarter" idx="10"/>
          </p:nvPr>
        </p:nvSpPr>
        <p:spPr/>
        <p:txBody>
          <a:bodyPr/>
          <a:lstStyle/>
          <a:p>
            <a:fld id="{D239D4B1-B80C-4D44-80C2-6E5D53A62D0F}"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504000" y="301320"/>
            <a:ext cx="9072000" cy="1261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7" name="PlaceHolder 2"/>
          <p:cNvSpPr>
            <a:spLocks noGrp="1"/>
          </p:cNvSpPr>
          <p:nvPr>
            <p:ph type="body"/>
          </p:nvPr>
        </p:nvSpPr>
        <p:spPr>
          <a:xfrm>
            <a:off x="504000" y="1768680"/>
            <a:ext cx="4426920" cy="438408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8" name="PlaceHolder 3"/>
          <p:cNvSpPr>
            <a:spLocks noGrp="1"/>
          </p:cNvSpPr>
          <p:nvPr>
            <p:ph type="body"/>
          </p:nvPr>
        </p:nvSpPr>
        <p:spPr>
          <a:xfrm>
            <a:off x="5152680" y="1768680"/>
            <a:ext cx="4426920" cy="438408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3" name="Slide Number Placeholder 2"/>
          <p:cNvSpPr>
            <a:spLocks noGrp="1"/>
          </p:cNvSpPr>
          <p:nvPr>
            <p:ph type="sldNum" sz="quarter" idx="10"/>
          </p:nvPr>
        </p:nvSpPr>
        <p:spPr/>
        <p:txBody>
          <a:bodyPr/>
          <a:lstStyle/>
          <a:p>
            <a:fld id="{D239D4B1-B80C-4D44-80C2-6E5D53A62D0F}"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PlaceHolder 1"/>
          <p:cNvSpPr>
            <a:spLocks noGrp="1"/>
          </p:cNvSpPr>
          <p:nvPr>
            <p:ph type="title"/>
          </p:nvPr>
        </p:nvSpPr>
        <p:spPr>
          <a:xfrm>
            <a:off x="504000" y="301320"/>
            <a:ext cx="9072000" cy="1261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3" name="Slide Number Placeholder 2"/>
          <p:cNvSpPr>
            <a:spLocks noGrp="1"/>
          </p:cNvSpPr>
          <p:nvPr>
            <p:ph type="sldNum" sz="quarter" idx="10"/>
          </p:nvPr>
        </p:nvSpPr>
        <p:spPr/>
        <p:txBody>
          <a:bodyPr/>
          <a:lstStyle/>
          <a:p>
            <a:fld id="{D239D4B1-B80C-4D44-80C2-6E5D53A62D0F}"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0" name="PlaceHolder 1"/>
          <p:cNvSpPr>
            <a:spLocks noGrp="1"/>
          </p:cNvSpPr>
          <p:nvPr>
            <p:ph type="subTitle"/>
          </p:nvPr>
        </p:nvSpPr>
        <p:spPr>
          <a:xfrm>
            <a:off x="504000" y="301320"/>
            <a:ext cx="9072000" cy="5850360"/>
          </a:xfrm>
          <a:prstGeom prst="rect">
            <a:avLst/>
          </a:prstGeom>
        </p:spPr>
        <p:txBody>
          <a:bodyPr lIns="0" tIns="0" rIns="0" bIns="0" anchor="ctr"/>
          <a:lstStyle/>
          <a:p>
            <a:pPr algn="ctr"/>
            <a:endParaRPr lang="en-US" sz="3200" b="0" strike="noStrike" spc="-1">
              <a:solidFill>
                <a:srgbClr val="000000"/>
              </a:solidFill>
              <a:uFill>
                <a:solidFill>
                  <a:srgbClr val="FFFFFF"/>
                </a:solidFill>
              </a:uFill>
              <a:latin typeface="Arial"/>
            </a:endParaRPr>
          </a:p>
        </p:txBody>
      </p:sp>
      <p:sp>
        <p:nvSpPr>
          <p:cNvPr id="3" name="Slide Number Placeholder 2"/>
          <p:cNvSpPr>
            <a:spLocks noGrp="1"/>
          </p:cNvSpPr>
          <p:nvPr>
            <p:ph type="sldNum" sz="quarter" idx="10"/>
          </p:nvPr>
        </p:nvSpPr>
        <p:spPr/>
        <p:txBody>
          <a:bodyPr/>
          <a:lstStyle/>
          <a:p>
            <a:fld id="{D239D4B1-B80C-4D44-80C2-6E5D53A62D0F}"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504000" y="301320"/>
            <a:ext cx="9072000" cy="1261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12" name="PlaceHolder 2"/>
          <p:cNvSpPr>
            <a:spLocks noGrp="1"/>
          </p:cNvSpPr>
          <p:nvPr>
            <p:ph type="body"/>
          </p:nvPr>
        </p:nvSpPr>
        <p:spPr>
          <a:xfrm>
            <a:off x="504000" y="1768680"/>
            <a:ext cx="4426920" cy="209088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13" name="PlaceHolder 3"/>
          <p:cNvSpPr>
            <a:spLocks noGrp="1"/>
          </p:cNvSpPr>
          <p:nvPr>
            <p:ph type="body"/>
          </p:nvPr>
        </p:nvSpPr>
        <p:spPr>
          <a:xfrm>
            <a:off x="504000" y="4058640"/>
            <a:ext cx="4426920" cy="209088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14" name="PlaceHolder 4"/>
          <p:cNvSpPr>
            <a:spLocks noGrp="1"/>
          </p:cNvSpPr>
          <p:nvPr>
            <p:ph type="body"/>
          </p:nvPr>
        </p:nvSpPr>
        <p:spPr>
          <a:xfrm>
            <a:off x="5152680" y="1768680"/>
            <a:ext cx="4426920" cy="438408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3" name="Slide Number Placeholder 2"/>
          <p:cNvSpPr>
            <a:spLocks noGrp="1"/>
          </p:cNvSpPr>
          <p:nvPr>
            <p:ph type="sldNum" sz="quarter" idx="10"/>
          </p:nvPr>
        </p:nvSpPr>
        <p:spPr/>
        <p:txBody>
          <a:bodyPr/>
          <a:lstStyle/>
          <a:p>
            <a:fld id="{D239D4B1-B80C-4D44-80C2-6E5D53A62D0F}"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504000" y="301320"/>
            <a:ext cx="9072000" cy="1261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16" name="PlaceHolder 2"/>
          <p:cNvSpPr>
            <a:spLocks noGrp="1"/>
          </p:cNvSpPr>
          <p:nvPr>
            <p:ph type="body"/>
          </p:nvPr>
        </p:nvSpPr>
        <p:spPr>
          <a:xfrm>
            <a:off x="504000" y="1768680"/>
            <a:ext cx="4426920" cy="438408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17" name="PlaceHolder 3"/>
          <p:cNvSpPr>
            <a:spLocks noGrp="1"/>
          </p:cNvSpPr>
          <p:nvPr>
            <p:ph type="body"/>
          </p:nvPr>
        </p:nvSpPr>
        <p:spPr>
          <a:xfrm>
            <a:off x="5152680" y="1768680"/>
            <a:ext cx="4426920" cy="209088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18" name="PlaceHolder 4"/>
          <p:cNvSpPr>
            <a:spLocks noGrp="1"/>
          </p:cNvSpPr>
          <p:nvPr>
            <p:ph type="body"/>
          </p:nvPr>
        </p:nvSpPr>
        <p:spPr>
          <a:xfrm>
            <a:off x="5152680" y="4058640"/>
            <a:ext cx="4426920" cy="209088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3" name="Slide Number Placeholder 2"/>
          <p:cNvSpPr>
            <a:spLocks noGrp="1"/>
          </p:cNvSpPr>
          <p:nvPr>
            <p:ph type="sldNum" sz="quarter" idx="10"/>
          </p:nvPr>
        </p:nvSpPr>
        <p:spPr/>
        <p:txBody>
          <a:bodyPr/>
          <a:lstStyle/>
          <a:p>
            <a:fld id="{D239D4B1-B80C-4D44-80C2-6E5D53A62D0F}"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504000" y="301320"/>
            <a:ext cx="9072000" cy="1261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20" name="PlaceHolder 2"/>
          <p:cNvSpPr>
            <a:spLocks noGrp="1"/>
          </p:cNvSpPr>
          <p:nvPr>
            <p:ph type="body"/>
          </p:nvPr>
        </p:nvSpPr>
        <p:spPr>
          <a:xfrm>
            <a:off x="504000" y="1768680"/>
            <a:ext cx="4426920" cy="209088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21" name="PlaceHolder 3"/>
          <p:cNvSpPr>
            <a:spLocks noGrp="1"/>
          </p:cNvSpPr>
          <p:nvPr>
            <p:ph type="body"/>
          </p:nvPr>
        </p:nvSpPr>
        <p:spPr>
          <a:xfrm>
            <a:off x="5152680" y="1768680"/>
            <a:ext cx="4426920" cy="209088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22" name="PlaceHolder 4"/>
          <p:cNvSpPr>
            <a:spLocks noGrp="1"/>
          </p:cNvSpPr>
          <p:nvPr>
            <p:ph type="body"/>
          </p:nvPr>
        </p:nvSpPr>
        <p:spPr>
          <a:xfrm>
            <a:off x="504000" y="4058640"/>
            <a:ext cx="9072000" cy="209088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3" name="Slide Number Placeholder 2"/>
          <p:cNvSpPr>
            <a:spLocks noGrp="1"/>
          </p:cNvSpPr>
          <p:nvPr>
            <p:ph type="sldNum" sz="quarter" idx="10"/>
          </p:nvPr>
        </p:nvSpPr>
        <p:spPr/>
        <p:txBody>
          <a:bodyPr/>
          <a:lstStyle/>
          <a:p>
            <a:fld id="{D239D4B1-B80C-4D44-80C2-6E5D53A62D0F}"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ceHolder 1"/>
          <p:cNvSpPr>
            <a:spLocks noGrp="1"/>
          </p:cNvSpPr>
          <p:nvPr>
            <p:ph type="title"/>
          </p:nvPr>
        </p:nvSpPr>
        <p:spPr>
          <a:xfrm>
            <a:off x="504000" y="301320"/>
            <a:ext cx="9071640" cy="126144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3" name="PlaceHolder 2"/>
          <p:cNvSpPr>
            <a:spLocks noGrp="1"/>
          </p:cNvSpPr>
          <p:nvPr>
            <p:ph type="body"/>
          </p:nvPr>
        </p:nvSpPr>
        <p:spPr>
          <a:xfrm>
            <a:off x="504000" y="1768680"/>
            <a:ext cx="9071640" cy="4383720"/>
          </a:xfrm>
          <a:prstGeom prst="rect">
            <a:avLst/>
          </a:prstGeom>
        </p:spPr>
        <p:txBody>
          <a:bodyPr lIns="0" tIns="0" rIns="0" bIns="0"/>
          <a:lstStyle/>
          <a:p>
            <a:pPr marL="432000" indent="-324000">
              <a:buClr>
                <a:srgbClr val="000000"/>
              </a:buClr>
              <a:buSzPct val="45000"/>
              <a:buFont typeface="Wingdings" charset="2"/>
              <a:buChar char=""/>
            </a:pPr>
            <a:r>
              <a:rPr lang="en-US" sz="1800" b="0" strike="noStrike" spc="-1">
                <a:solidFill>
                  <a:srgbClr val="000000"/>
                </a:solidFill>
                <a:uFill>
                  <a:solidFill>
                    <a:srgbClr val="FFFFFF"/>
                  </a:solidFill>
                </a:uFill>
                <a:latin typeface="Arial"/>
              </a:rPr>
              <a:t>Click to edit the outline text format</a:t>
            </a:r>
          </a:p>
          <a:p>
            <a:pPr marL="864000" lvl="1" indent="-324000">
              <a:buClr>
                <a:srgbClr val="000000"/>
              </a:buClr>
              <a:buSzPct val="75000"/>
              <a:buFont typeface="Symbol" charset="2"/>
              <a:buChar char=""/>
            </a:pPr>
            <a:r>
              <a:rPr lang="en-US" sz="1800" b="0" strike="noStrike" spc="-1">
                <a:solidFill>
                  <a:srgbClr val="000000"/>
                </a:solidFill>
                <a:uFill>
                  <a:solidFill>
                    <a:srgbClr val="FFFFFF"/>
                  </a:solidFill>
                </a:uFill>
                <a:latin typeface="Arial"/>
              </a:rPr>
              <a:t>Second Outline Level</a:t>
            </a:r>
          </a:p>
          <a:p>
            <a:pPr marL="1296000" lvl="2" indent="-288000">
              <a:buClr>
                <a:srgbClr val="000000"/>
              </a:buClr>
              <a:buSzPct val="45000"/>
              <a:buFont typeface="Wingdings" charset="2"/>
              <a:buChar char=""/>
            </a:pPr>
            <a:r>
              <a:rPr lang="en-US" sz="1800" b="0" strike="noStrike" spc="-1">
                <a:solidFill>
                  <a:srgbClr val="000000"/>
                </a:solidFill>
                <a:uFill>
                  <a:solidFill>
                    <a:srgbClr val="FFFFFF"/>
                  </a:solidFill>
                </a:uFill>
                <a:latin typeface="Arial"/>
              </a:rPr>
              <a:t>Third Outline Level</a:t>
            </a:r>
          </a:p>
          <a:p>
            <a:pPr marL="1728000" lvl="3" indent="-216000">
              <a:buClr>
                <a:srgbClr val="000000"/>
              </a:buClr>
              <a:buSzPct val="75000"/>
              <a:buFont typeface="Symbol" charset="2"/>
              <a:buChar char=""/>
            </a:pPr>
            <a:r>
              <a:rPr lang="en-US" sz="1800" b="0" strike="noStrike" spc="-1">
                <a:solidFill>
                  <a:srgbClr val="000000"/>
                </a:solidFill>
                <a:uFill>
                  <a:solidFill>
                    <a:srgbClr val="FFFFFF"/>
                  </a:solidFill>
                </a:uFill>
                <a:latin typeface="Arial"/>
              </a:rPr>
              <a:t>Fourth Outline Level</a:t>
            </a:r>
          </a:p>
          <a:p>
            <a:pPr marL="2160000" lvl="4" indent="-216000">
              <a:buClr>
                <a:srgbClr val="000000"/>
              </a:buClr>
              <a:buSzPct val="45000"/>
              <a:buFont typeface="Wingdings" charset="2"/>
              <a:buChar char=""/>
            </a:pPr>
            <a:r>
              <a:rPr lang="en-US" sz="1800" b="0" strike="noStrike" spc="-1">
                <a:solidFill>
                  <a:srgbClr val="000000"/>
                </a:solidFill>
                <a:uFill>
                  <a:solidFill>
                    <a:srgbClr val="FFFFFF"/>
                  </a:solidFill>
                </a:uFill>
                <a:latin typeface="Arial"/>
              </a:rPr>
              <a:t>Fifth Outline Level</a:t>
            </a:r>
          </a:p>
          <a:p>
            <a:pPr marL="2592000" lvl="5" indent="-216000">
              <a:buClr>
                <a:srgbClr val="000000"/>
              </a:buClr>
              <a:buSzPct val="45000"/>
              <a:buFont typeface="Wingdings" charset="2"/>
              <a:buChar char=""/>
            </a:pPr>
            <a:r>
              <a:rPr lang="en-US" sz="1800" b="0" strike="noStrike" spc="-1">
                <a:solidFill>
                  <a:srgbClr val="000000"/>
                </a:solidFill>
                <a:uFill>
                  <a:solidFill>
                    <a:srgbClr val="FFFFFF"/>
                  </a:solidFill>
                </a:uFill>
                <a:latin typeface="Arial"/>
              </a:rPr>
              <a:t>Sixth Outline Level</a:t>
            </a:r>
          </a:p>
          <a:p>
            <a:pPr marL="3024000" lvl="6" indent="-216000">
              <a:buClr>
                <a:srgbClr val="000000"/>
              </a:buClr>
              <a:buSzPct val="45000"/>
              <a:buFont typeface="Wingdings" charset="2"/>
              <a:buChar char=""/>
            </a:pPr>
            <a:r>
              <a:rPr lang="en-US" sz="1800" b="0" strike="noStrike" spc="-1">
                <a:solidFill>
                  <a:srgbClr val="000000"/>
                </a:solidFill>
                <a:uFill>
                  <a:solidFill>
                    <a:srgbClr val="FFFFFF"/>
                  </a:solidFill>
                </a:uFill>
                <a:latin typeface="Arial"/>
              </a:rPr>
              <a:t>Seventh Outline Level</a:t>
            </a:r>
          </a:p>
        </p:txBody>
      </p:sp>
      <p:sp>
        <p:nvSpPr>
          <p:cNvPr id="8" name="Slide Number Placeholder 7"/>
          <p:cNvSpPr>
            <a:spLocks noGrp="1"/>
          </p:cNvSpPr>
          <p:nvPr>
            <p:ph type="sldNum" sz="quarter" idx="4"/>
          </p:nvPr>
        </p:nvSpPr>
        <p:spPr>
          <a:xfrm>
            <a:off x="7224713" y="7007225"/>
            <a:ext cx="2352675" cy="401638"/>
          </a:xfrm>
          <a:prstGeom prst="rect">
            <a:avLst/>
          </a:prstGeom>
        </p:spPr>
        <p:txBody>
          <a:bodyPr vert="horz" lIns="91440" tIns="45720" rIns="91440" bIns="45720" rtlCol="0" anchor="ctr"/>
          <a:lstStyle>
            <a:lvl1pPr algn="r">
              <a:defRPr sz="1200">
                <a:solidFill>
                  <a:schemeClr val="tx1">
                    <a:tint val="75000"/>
                  </a:schemeClr>
                </a:solidFill>
              </a:defRPr>
            </a:lvl1pPr>
          </a:lstStyle>
          <a:p>
            <a:fld id="{D239D4B1-B80C-4D44-80C2-6E5D53A62D0F}"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p:txStyles>
    <p:titleStyle/>
    <p:bodyStyle/>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18.tiff"/><Relationship Id="rId5" Type="http://schemas.openxmlformats.org/officeDocument/2006/relationships/image" Target="../media/image5.jpg"/><Relationship Id="rId4" Type="http://schemas.openxmlformats.org/officeDocument/2006/relationships/image" Target="../media/image4.tiff"/></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21.tiff"/><Relationship Id="rId4" Type="http://schemas.openxmlformats.org/officeDocument/2006/relationships/image" Target="../media/image20.emf"/></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24.png"/><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5.jpg"/><Relationship Id="rId4" Type="http://schemas.openxmlformats.org/officeDocument/2006/relationships/image" Target="../media/image4.tiff"/></Relationships>
</file>

<file path=ppt/slides/_rels/slide20.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31.tiff"/></Relationships>
</file>

<file path=ppt/slides/_rels/slide26.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6.tiff"/><Relationship Id="rId5" Type="http://schemas.openxmlformats.org/officeDocument/2006/relationships/image" Target="../media/image5.jpg"/><Relationship Id="rId4" Type="http://schemas.openxmlformats.org/officeDocument/2006/relationships/image" Target="../media/image4.tiff"/></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36.png"/></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0.jp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CustomShape 1"/>
          <p:cNvSpPr/>
          <p:nvPr/>
        </p:nvSpPr>
        <p:spPr>
          <a:xfrm>
            <a:off x="504000" y="2460336"/>
            <a:ext cx="9070920" cy="126144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en-US" sz="3000" spc="-1" dirty="0">
                <a:solidFill>
                  <a:srgbClr val="0C5C02"/>
                </a:solidFill>
                <a:uFill>
                  <a:solidFill>
                    <a:srgbClr val="FFFFFF"/>
                  </a:solidFill>
                </a:uFill>
              </a:rPr>
              <a:t>Challenges in estimating environmental exposures for human health </a:t>
            </a:r>
          </a:p>
        </p:txBody>
      </p:sp>
      <p:sp>
        <p:nvSpPr>
          <p:cNvPr id="78" name="CustomShape 2"/>
          <p:cNvSpPr/>
          <p:nvPr/>
        </p:nvSpPr>
        <p:spPr>
          <a:xfrm>
            <a:off x="457200" y="2839320"/>
            <a:ext cx="9070920" cy="438372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en-US" sz="3200" b="0" strike="noStrike" spc="-1" dirty="0">
                <a:solidFill>
                  <a:srgbClr val="000000"/>
                </a:solidFill>
                <a:uFill>
                  <a:solidFill>
                    <a:srgbClr val="FFFFFF"/>
                  </a:solidFill>
                </a:uFill>
                <a:latin typeface="Arial"/>
                <a:ea typeface="DejaVu Sans"/>
              </a:rPr>
              <a:t>Jenna R. Krall</a:t>
            </a:r>
            <a:endParaRPr lang="en-US" sz="1800" b="0" strike="noStrike" spc="-1" dirty="0">
              <a:solidFill>
                <a:srgbClr val="000000"/>
              </a:solidFill>
              <a:uFill>
                <a:solidFill>
                  <a:srgbClr val="FFFFFF"/>
                </a:solidFill>
              </a:uFill>
              <a:latin typeface="Arial"/>
            </a:endParaRPr>
          </a:p>
          <a:p>
            <a:pPr algn="ctr">
              <a:lnSpc>
                <a:spcPct val="100000"/>
              </a:lnSpc>
            </a:pPr>
            <a:endParaRPr lang="en-US" sz="1800" b="0" strike="noStrike" spc="-1" dirty="0">
              <a:solidFill>
                <a:srgbClr val="000000"/>
              </a:solidFill>
              <a:uFill>
                <a:solidFill>
                  <a:srgbClr val="FFFFFF"/>
                </a:solidFill>
              </a:uFill>
              <a:latin typeface="Arial"/>
            </a:endParaRPr>
          </a:p>
          <a:p>
            <a:pPr algn="ctr">
              <a:lnSpc>
                <a:spcPct val="100000"/>
              </a:lnSpc>
            </a:pPr>
            <a:r>
              <a:rPr lang="en-US" sz="2400" b="0" strike="noStrike" spc="-1" dirty="0">
                <a:solidFill>
                  <a:srgbClr val="000000"/>
                </a:solidFill>
                <a:uFill>
                  <a:solidFill>
                    <a:srgbClr val="FFFFFF"/>
                  </a:solidFill>
                </a:uFill>
                <a:latin typeface="Arial"/>
                <a:ea typeface="DejaVu Sans"/>
              </a:rPr>
              <a:t>Assistant Professor</a:t>
            </a:r>
          </a:p>
          <a:p>
            <a:pPr algn="ctr">
              <a:lnSpc>
                <a:spcPct val="100000"/>
              </a:lnSpc>
            </a:pPr>
            <a:r>
              <a:rPr lang="en-US" sz="2400" spc="-1" dirty="0">
                <a:solidFill>
                  <a:srgbClr val="000000"/>
                </a:solidFill>
                <a:uFill>
                  <a:solidFill>
                    <a:srgbClr val="FFFFFF"/>
                  </a:solidFill>
                </a:uFill>
                <a:latin typeface="Arial"/>
                <a:ea typeface="DejaVu Sans"/>
              </a:rPr>
              <a:t>Department of Global and Community Health</a:t>
            </a:r>
            <a:endParaRPr lang="en-US" sz="2400" b="0" strike="noStrike" spc="-1" dirty="0">
              <a:solidFill>
                <a:srgbClr val="000000"/>
              </a:solidFill>
              <a:uFill>
                <a:solidFill>
                  <a:srgbClr val="FFFFFF"/>
                </a:solidFill>
              </a:uFill>
              <a:latin typeface="Arial"/>
              <a:ea typeface="DejaVu Sans"/>
            </a:endParaRPr>
          </a:p>
          <a:p>
            <a:pPr algn="ctr">
              <a:lnSpc>
                <a:spcPct val="100000"/>
              </a:lnSpc>
            </a:pPr>
            <a:r>
              <a:rPr lang="en-US" sz="2400" spc="-1" dirty="0">
                <a:solidFill>
                  <a:srgbClr val="000000"/>
                </a:solidFill>
                <a:uFill>
                  <a:solidFill>
                    <a:srgbClr val="FFFFFF"/>
                  </a:solidFill>
                </a:uFill>
                <a:latin typeface="Arial"/>
                <a:ea typeface="DejaVu Sans"/>
              </a:rPr>
              <a:t>George Mason University</a:t>
            </a:r>
            <a:endParaRPr lang="en-US" sz="1800" b="0" strike="noStrike" spc="-1" dirty="0">
              <a:solidFill>
                <a:srgbClr val="000000"/>
              </a:solidFill>
              <a:uFill>
                <a:solidFill>
                  <a:srgbClr val="FFFFFF"/>
                </a:solidFill>
              </a:uFill>
              <a:latin typeface="Arial"/>
            </a:endParaRPr>
          </a:p>
        </p:txBody>
      </p:sp>
      <p:pic>
        <p:nvPicPr>
          <p:cNvPr id="2" name="Picture 1" descr="GMU_PLogo_1CC (1).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4000" y="343922"/>
            <a:ext cx="1841500" cy="12065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CustomShape 1"/>
          <p:cNvSpPr/>
          <p:nvPr/>
        </p:nvSpPr>
        <p:spPr>
          <a:xfrm>
            <a:off x="457560" y="366120"/>
            <a:ext cx="847044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r>
              <a:rPr lang="en-US" sz="3200" spc="-1" dirty="0">
                <a:solidFill>
                  <a:srgbClr val="0C5C02"/>
                </a:solidFill>
                <a:uFill>
                  <a:solidFill>
                    <a:srgbClr val="FFFFFF"/>
                  </a:solidFill>
                </a:uFill>
                <a:latin typeface="Arial"/>
              </a:rPr>
              <a:t>Particulate matter</a:t>
            </a:r>
            <a:endParaRPr lang="en-US" sz="1800" b="0" strike="noStrike" spc="-1" dirty="0">
              <a:solidFill>
                <a:srgbClr val="0C5C02"/>
              </a:solidFill>
              <a:uFill>
                <a:solidFill>
                  <a:srgbClr val="FFFFFF"/>
                </a:solidFill>
              </a:uFill>
              <a:latin typeface="Arial"/>
            </a:endParaRPr>
          </a:p>
        </p:txBody>
      </p:sp>
      <p:pic>
        <p:nvPicPr>
          <p:cNvPr id="6" name="Picture 5">
            <a:extLst>
              <a:ext uri="{FF2B5EF4-FFF2-40B4-BE49-F238E27FC236}">
                <a16:creationId xmlns:a16="http://schemas.microsoft.com/office/drawing/2014/main" id="{F9B53306-7505-E24A-9709-881C6A488B8D}"/>
              </a:ext>
            </a:extLst>
          </p:cNvPr>
          <p:cNvPicPr>
            <a:picLocks noChangeAspect="1"/>
          </p:cNvPicPr>
          <p:nvPr/>
        </p:nvPicPr>
        <p:blipFill>
          <a:blip r:embed="rId3"/>
          <a:stretch>
            <a:fillRect/>
          </a:stretch>
        </p:blipFill>
        <p:spPr>
          <a:xfrm>
            <a:off x="1308000" y="1389856"/>
            <a:ext cx="7620000" cy="5207000"/>
          </a:xfrm>
          <a:prstGeom prst="rect">
            <a:avLst/>
          </a:prstGeom>
        </p:spPr>
      </p:pic>
      <p:sp>
        <p:nvSpPr>
          <p:cNvPr id="5" name="CustomShape 3">
            <a:extLst>
              <a:ext uri="{FF2B5EF4-FFF2-40B4-BE49-F238E27FC236}">
                <a16:creationId xmlns:a16="http://schemas.microsoft.com/office/drawing/2014/main" id="{501FA3FC-C133-164D-B016-A66474EBCCA3}"/>
              </a:ext>
            </a:extLst>
          </p:cNvPr>
          <p:cNvSpPr/>
          <p:nvPr/>
        </p:nvSpPr>
        <p:spPr>
          <a:xfrm>
            <a:off x="1308000" y="6676597"/>
            <a:ext cx="1948070" cy="398595"/>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r>
              <a:rPr lang="en-US" sz="1000" b="0" strike="noStrike" spc="-1" dirty="0">
                <a:solidFill>
                  <a:srgbClr val="000000"/>
                </a:solidFill>
                <a:uFill>
                  <a:solidFill>
                    <a:srgbClr val="FFFFFF"/>
                  </a:solidFill>
                </a:uFill>
                <a:latin typeface="Arial"/>
                <a:ea typeface="DejaVu Sans"/>
              </a:rPr>
              <a:t>Image: </a:t>
            </a:r>
            <a:r>
              <a:rPr lang="en-US" sz="1000" spc="-1" dirty="0" err="1">
                <a:solidFill>
                  <a:srgbClr val="000000"/>
                </a:solidFill>
                <a:uFill>
                  <a:solidFill>
                    <a:srgbClr val="FFFFFF"/>
                  </a:solidFill>
                </a:uFill>
              </a:rPr>
              <a:t>nps.gov</a:t>
            </a:r>
            <a:endParaRPr lang="en-US" sz="1000" b="0" strike="noStrike" spc="-1" dirty="0">
              <a:solidFill>
                <a:srgbClr val="000000"/>
              </a:solidFill>
              <a:uFill>
                <a:solidFill>
                  <a:srgbClr val="FFFFFF"/>
                </a:solidFill>
              </a:uFill>
              <a:latin typeface="Arial"/>
            </a:endParaRPr>
          </a:p>
        </p:txBody>
      </p:sp>
    </p:spTree>
    <p:extLst>
      <p:ext uri="{BB962C8B-B14F-4D97-AF65-F5344CB8AC3E}">
        <p14:creationId xmlns:p14="http://schemas.microsoft.com/office/powerpoint/2010/main" val="30127514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CustomShape 1"/>
          <p:cNvSpPr/>
          <p:nvPr/>
        </p:nvSpPr>
        <p:spPr>
          <a:xfrm>
            <a:off x="504000" y="2460336"/>
            <a:ext cx="9070920" cy="126144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en-US" sz="3000" spc="-1" dirty="0">
                <a:solidFill>
                  <a:srgbClr val="0C5C02"/>
                </a:solidFill>
                <a:uFill>
                  <a:solidFill>
                    <a:srgbClr val="FFFFFF"/>
                  </a:solidFill>
                </a:uFill>
              </a:rPr>
              <a:t>Challenges in estimating environmental exposures for human health:</a:t>
            </a:r>
          </a:p>
          <a:p>
            <a:pPr algn="ctr">
              <a:lnSpc>
                <a:spcPct val="100000"/>
              </a:lnSpc>
            </a:pPr>
            <a:r>
              <a:rPr lang="en-US" sz="3000" spc="-1" dirty="0">
                <a:solidFill>
                  <a:srgbClr val="0C5C02"/>
                </a:solidFill>
                <a:uFill>
                  <a:solidFill>
                    <a:srgbClr val="FFFFFF"/>
                  </a:solidFill>
                </a:uFill>
              </a:rPr>
              <a:t>Exposure to traffic-related air pollution</a:t>
            </a:r>
          </a:p>
        </p:txBody>
      </p:sp>
      <p:sp>
        <p:nvSpPr>
          <p:cNvPr id="78" name="CustomShape 2"/>
          <p:cNvSpPr/>
          <p:nvPr/>
        </p:nvSpPr>
        <p:spPr>
          <a:xfrm>
            <a:off x="457200" y="2839320"/>
            <a:ext cx="9070920" cy="438372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en-US" sz="3200" b="0" strike="noStrike" spc="-1" dirty="0">
                <a:solidFill>
                  <a:srgbClr val="000000"/>
                </a:solidFill>
                <a:uFill>
                  <a:solidFill>
                    <a:srgbClr val="FFFFFF"/>
                  </a:solidFill>
                </a:uFill>
                <a:latin typeface="Arial"/>
                <a:ea typeface="DejaVu Sans"/>
              </a:rPr>
              <a:t>Jenna R. Krall</a:t>
            </a:r>
            <a:endParaRPr lang="en-US" sz="1800" b="0" strike="noStrike" spc="-1" dirty="0">
              <a:solidFill>
                <a:srgbClr val="000000"/>
              </a:solidFill>
              <a:uFill>
                <a:solidFill>
                  <a:srgbClr val="FFFFFF"/>
                </a:solidFill>
              </a:uFill>
              <a:latin typeface="Arial"/>
            </a:endParaRPr>
          </a:p>
          <a:p>
            <a:pPr algn="ctr">
              <a:lnSpc>
                <a:spcPct val="100000"/>
              </a:lnSpc>
            </a:pPr>
            <a:endParaRPr lang="en-US" sz="1800" b="0" strike="noStrike" spc="-1" dirty="0">
              <a:solidFill>
                <a:srgbClr val="000000"/>
              </a:solidFill>
              <a:uFill>
                <a:solidFill>
                  <a:srgbClr val="FFFFFF"/>
                </a:solidFill>
              </a:uFill>
              <a:latin typeface="Arial"/>
            </a:endParaRPr>
          </a:p>
          <a:p>
            <a:pPr algn="ctr">
              <a:lnSpc>
                <a:spcPct val="100000"/>
              </a:lnSpc>
            </a:pPr>
            <a:r>
              <a:rPr lang="en-US" sz="2400" b="0" strike="noStrike" spc="-1" dirty="0">
                <a:solidFill>
                  <a:srgbClr val="000000"/>
                </a:solidFill>
                <a:uFill>
                  <a:solidFill>
                    <a:srgbClr val="FFFFFF"/>
                  </a:solidFill>
                </a:uFill>
                <a:latin typeface="Arial"/>
                <a:ea typeface="DejaVu Sans"/>
              </a:rPr>
              <a:t>Assistant Professor</a:t>
            </a:r>
          </a:p>
          <a:p>
            <a:pPr algn="ctr">
              <a:lnSpc>
                <a:spcPct val="100000"/>
              </a:lnSpc>
            </a:pPr>
            <a:r>
              <a:rPr lang="en-US" sz="2400" spc="-1" dirty="0">
                <a:solidFill>
                  <a:srgbClr val="000000"/>
                </a:solidFill>
                <a:uFill>
                  <a:solidFill>
                    <a:srgbClr val="FFFFFF"/>
                  </a:solidFill>
                </a:uFill>
                <a:latin typeface="Arial"/>
                <a:ea typeface="DejaVu Sans"/>
              </a:rPr>
              <a:t>Department of Global and Community Health</a:t>
            </a:r>
            <a:endParaRPr lang="en-US" sz="2400" b="0" strike="noStrike" spc="-1" dirty="0">
              <a:solidFill>
                <a:srgbClr val="000000"/>
              </a:solidFill>
              <a:uFill>
                <a:solidFill>
                  <a:srgbClr val="FFFFFF"/>
                </a:solidFill>
              </a:uFill>
              <a:latin typeface="Arial"/>
              <a:ea typeface="DejaVu Sans"/>
            </a:endParaRPr>
          </a:p>
          <a:p>
            <a:pPr algn="ctr">
              <a:lnSpc>
                <a:spcPct val="100000"/>
              </a:lnSpc>
            </a:pPr>
            <a:r>
              <a:rPr lang="en-US" sz="2400" spc="-1" dirty="0">
                <a:solidFill>
                  <a:srgbClr val="000000"/>
                </a:solidFill>
                <a:uFill>
                  <a:solidFill>
                    <a:srgbClr val="FFFFFF"/>
                  </a:solidFill>
                </a:uFill>
                <a:latin typeface="Arial"/>
                <a:ea typeface="DejaVu Sans"/>
              </a:rPr>
              <a:t>George Mason University</a:t>
            </a:r>
            <a:endParaRPr lang="en-US" sz="1800" b="0" strike="noStrike" spc="-1" dirty="0">
              <a:solidFill>
                <a:srgbClr val="000000"/>
              </a:solidFill>
              <a:uFill>
                <a:solidFill>
                  <a:srgbClr val="FFFFFF"/>
                </a:solidFill>
              </a:uFill>
              <a:latin typeface="Arial"/>
            </a:endParaRPr>
          </a:p>
        </p:txBody>
      </p:sp>
      <p:pic>
        <p:nvPicPr>
          <p:cNvPr id="2" name="Picture 1" descr="GMU_PLogo_1CC (1).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4000" y="343922"/>
            <a:ext cx="1841500" cy="1206500"/>
          </a:xfrm>
          <a:prstGeom prst="rect">
            <a:avLst/>
          </a:prstGeom>
        </p:spPr>
      </p:pic>
    </p:spTree>
    <p:extLst>
      <p:ext uri="{BB962C8B-B14F-4D97-AF65-F5344CB8AC3E}">
        <p14:creationId xmlns:p14="http://schemas.microsoft.com/office/powerpoint/2010/main" val="12833180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CustomShape 1"/>
          <p:cNvSpPr/>
          <p:nvPr/>
        </p:nvSpPr>
        <p:spPr>
          <a:xfrm>
            <a:off x="457560" y="366120"/>
            <a:ext cx="847044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r>
              <a:rPr lang="en-US" sz="3200" spc="-1" dirty="0">
                <a:solidFill>
                  <a:srgbClr val="0C5C02"/>
                </a:solidFill>
                <a:uFill>
                  <a:solidFill>
                    <a:srgbClr val="FFFFFF"/>
                  </a:solidFill>
                </a:uFill>
                <a:latin typeface="Arial"/>
              </a:rPr>
              <a:t>Particulate matter and roadways</a:t>
            </a:r>
            <a:endParaRPr lang="en-US" sz="1800" b="0" strike="noStrike" spc="-1" dirty="0">
              <a:solidFill>
                <a:srgbClr val="0C5C02"/>
              </a:solidFill>
              <a:uFill>
                <a:solidFill>
                  <a:srgbClr val="FFFFFF"/>
                </a:solidFill>
              </a:uFill>
              <a:latin typeface="Arial"/>
            </a:endParaRPr>
          </a:p>
        </p:txBody>
      </p:sp>
      <p:pic>
        <p:nvPicPr>
          <p:cNvPr id="2" name="Picture 1">
            <a:extLst>
              <a:ext uri="{FF2B5EF4-FFF2-40B4-BE49-F238E27FC236}">
                <a16:creationId xmlns:a16="http://schemas.microsoft.com/office/drawing/2014/main" id="{51B04D3A-A046-3243-A4C6-1571D0FF8357}"/>
              </a:ext>
            </a:extLst>
          </p:cNvPr>
          <p:cNvPicPr>
            <a:picLocks noChangeAspect="1"/>
          </p:cNvPicPr>
          <p:nvPr/>
        </p:nvPicPr>
        <p:blipFill rotWithShape="1">
          <a:blip r:embed="rId3"/>
          <a:srcRect r="66083"/>
          <a:stretch/>
        </p:blipFill>
        <p:spPr>
          <a:xfrm>
            <a:off x="4850296" y="2124334"/>
            <a:ext cx="4766826" cy="4172747"/>
          </a:xfrm>
          <a:prstGeom prst="rect">
            <a:avLst/>
          </a:prstGeom>
        </p:spPr>
      </p:pic>
      <p:pic>
        <p:nvPicPr>
          <p:cNvPr id="7" name="Picture 6">
            <a:extLst>
              <a:ext uri="{FF2B5EF4-FFF2-40B4-BE49-F238E27FC236}">
                <a16:creationId xmlns:a16="http://schemas.microsoft.com/office/drawing/2014/main" id="{DF2F658A-DF02-F647-9062-B663DF79E4E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1215" y="2364515"/>
            <a:ext cx="4539081" cy="3932566"/>
          </a:xfrm>
          <a:prstGeom prst="rect">
            <a:avLst/>
          </a:prstGeom>
        </p:spPr>
      </p:pic>
      <p:sp>
        <p:nvSpPr>
          <p:cNvPr id="9" name="CustomShape 3">
            <a:extLst>
              <a:ext uri="{FF2B5EF4-FFF2-40B4-BE49-F238E27FC236}">
                <a16:creationId xmlns:a16="http://schemas.microsoft.com/office/drawing/2014/main" id="{1CC069C4-F04C-F64C-99CD-4144E871504F}"/>
              </a:ext>
            </a:extLst>
          </p:cNvPr>
          <p:cNvSpPr/>
          <p:nvPr/>
        </p:nvSpPr>
        <p:spPr>
          <a:xfrm>
            <a:off x="5203423" y="6297081"/>
            <a:ext cx="2800889" cy="1370683"/>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r>
              <a:rPr lang="en-US" sz="1000" spc="-1" dirty="0" err="1">
                <a:solidFill>
                  <a:srgbClr val="000000"/>
                </a:solidFill>
                <a:uFill>
                  <a:solidFill>
                    <a:srgbClr val="FFFFFF"/>
                  </a:solidFill>
                </a:uFill>
              </a:rPr>
              <a:t>Zhai</a:t>
            </a:r>
            <a:r>
              <a:rPr lang="en-US" sz="1000" spc="-1" dirty="0">
                <a:solidFill>
                  <a:srgbClr val="000000"/>
                </a:solidFill>
                <a:uFill>
                  <a:solidFill>
                    <a:srgbClr val="FFFFFF"/>
                  </a:solidFill>
                </a:uFill>
              </a:rPr>
              <a:t> et al. 2016 </a:t>
            </a:r>
            <a:r>
              <a:rPr lang="en-US" sz="1000" spc="-1" dirty="0" err="1">
                <a:solidFill>
                  <a:srgbClr val="000000"/>
                </a:solidFill>
                <a:uFill>
                  <a:solidFill>
                    <a:srgbClr val="FFFFFF"/>
                  </a:solidFill>
                </a:uFill>
              </a:rPr>
              <a:t>Atmos</a:t>
            </a:r>
            <a:r>
              <a:rPr lang="en-US" sz="1000" spc="-1" dirty="0">
                <a:solidFill>
                  <a:srgbClr val="000000"/>
                </a:solidFill>
                <a:uFill>
                  <a:solidFill>
                    <a:srgbClr val="FFFFFF"/>
                  </a:solidFill>
                </a:uFill>
              </a:rPr>
              <a:t> </a:t>
            </a:r>
            <a:r>
              <a:rPr lang="en-US" sz="1000" spc="-1" dirty="0" err="1">
                <a:solidFill>
                  <a:srgbClr val="000000"/>
                </a:solidFill>
                <a:uFill>
                  <a:solidFill>
                    <a:srgbClr val="FFFFFF"/>
                  </a:solidFill>
                </a:uFill>
              </a:rPr>
              <a:t>Env</a:t>
            </a:r>
            <a:endParaRPr lang="en-US" sz="1000" b="0" strike="noStrike" spc="-1" dirty="0">
              <a:solidFill>
                <a:srgbClr val="000000"/>
              </a:solidFill>
              <a:uFill>
                <a:solidFill>
                  <a:srgbClr val="FFFFFF"/>
                </a:solidFill>
              </a:uFill>
              <a:latin typeface="Arial"/>
            </a:endParaRPr>
          </a:p>
        </p:txBody>
      </p:sp>
    </p:spTree>
    <p:extLst>
      <p:ext uri="{BB962C8B-B14F-4D97-AF65-F5344CB8AC3E}">
        <p14:creationId xmlns:p14="http://schemas.microsoft.com/office/powerpoint/2010/main" val="17807719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CustomShape 1"/>
          <p:cNvSpPr/>
          <p:nvPr/>
        </p:nvSpPr>
        <p:spPr>
          <a:xfrm>
            <a:off x="457560" y="366120"/>
            <a:ext cx="847044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r>
              <a:rPr lang="en-US" sz="3200" spc="-1" dirty="0">
                <a:solidFill>
                  <a:srgbClr val="0C5C02"/>
                </a:solidFill>
                <a:uFill>
                  <a:solidFill>
                    <a:srgbClr val="FFFFFF"/>
                  </a:solidFill>
                </a:uFill>
                <a:latin typeface="Arial"/>
              </a:rPr>
              <a:t>Particulate matter and roadways</a:t>
            </a:r>
            <a:endParaRPr lang="en-US" sz="1800" b="0" strike="noStrike" spc="-1" dirty="0">
              <a:solidFill>
                <a:srgbClr val="0C5C02"/>
              </a:solidFill>
              <a:uFill>
                <a:solidFill>
                  <a:srgbClr val="FFFFFF"/>
                </a:solidFill>
              </a:uFill>
              <a:latin typeface="Arial"/>
            </a:endParaRPr>
          </a:p>
        </p:txBody>
      </p:sp>
      <p:pic>
        <p:nvPicPr>
          <p:cNvPr id="6" name="Picture 5">
            <a:extLst>
              <a:ext uri="{FF2B5EF4-FFF2-40B4-BE49-F238E27FC236}">
                <a16:creationId xmlns:a16="http://schemas.microsoft.com/office/drawing/2014/main" id="{B091D449-6ACA-E340-837B-A60CA0B5A3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1949" y="1223677"/>
            <a:ext cx="8106051" cy="5532294"/>
          </a:xfrm>
          <a:prstGeom prst="rect">
            <a:avLst/>
          </a:prstGeom>
        </p:spPr>
      </p:pic>
      <p:sp>
        <p:nvSpPr>
          <p:cNvPr id="8" name="CustomShape 3">
            <a:extLst>
              <a:ext uri="{FF2B5EF4-FFF2-40B4-BE49-F238E27FC236}">
                <a16:creationId xmlns:a16="http://schemas.microsoft.com/office/drawing/2014/main" id="{AFBABD35-F0D6-024B-852B-D5811B887362}"/>
              </a:ext>
            </a:extLst>
          </p:cNvPr>
          <p:cNvSpPr/>
          <p:nvPr/>
        </p:nvSpPr>
        <p:spPr>
          <a:xfrm>
            <a:off x="457560" y="6933186"/>
            <a:ext cx="2491408" cy="45889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r>
              <a:rPr lang="en-US" sz="1000" spc="-1" dirty="0">
                <a:solidFill>
                  <a:srgbClr val="000000"/>
                </a:solidFill>
                <a:uFill>
                  <a:solidFill>
                    <a:srgbClr val="FFFFFF"/>
                  </a:solidFill>
                </a:uFill>
              </a:rPr>
              <a:t>HEI Panel on the Health Effects of Traffic-Related Air Pollution, 2010</a:t>
            </a:r>
            <a:endParaRPr lang="en-US" sz="1000" b="0" strike="noStrike" spc="-1" dirty="0">
              <a:solidFill>
                <a:srgbClr val="000000"/>
              </a:solidFill>
              <a:uFill>
                <a:solidFill>
                  <a:srgbClr val="FFFFFF"/>
                </a:solidFill>
              </a:uFill>
              <a:latin typeface="Arial"/>
            </a:endParaRPr>
          </a:p>
        </p:txBody>
      </p:sp>
    </p:spTree>
    <p:extLst>
      <p:ext uri="{BB962C8B-B14F-4D97-AF65-F5344CB8AC3E}">
        <p14:creationId xmlns:p14="http://schemas.microsoft.com/office/powerpoint/2010/main" val="23459057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CustomShape 1"/>
          <p:cNvSpPr/>
          <p:nvPr/>
        </p:nvSpPr>
        <p:spPr>
          <a:xfrm>
            <a:off x="457559" y="569805"/>
            <a:ext cx="3253049"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r>
              <a:rPr lang="en-US" sz="2400" b="0" strike="noStrike" spc="-1" dirty="0">
                <a:solidFill>
                  <a:srgbClr val="0C5C02"/>
                </a:solidFill>
                <a:uFill>
                  <a:solidFill>
                    <a:srgbClr val="FFFFFF"/>
                  </a:solidFill>
                </a:uFill>
                <a:latin typeface="Arial"/>
                <a:ea typeface="DejaVu Sans"/>
              </a:rPr>
              <a:t>Beijing, China </a:t>
            </a:r>
            <a:r>
              <a:rPr lang="en-US" sz="2400" spc="-1" dirty="0">
                <a:solidFill>
                  <a:srgbClr val="0C5C02"/>
                </a:solidFill>
                <a:uFill>
                  <a:solidFill>
                    <a:srgbClr val="FFFFFF"/>
                  </a:solidFill>
                </a:uFill>
                <a:latin typeface="Arial"/>
                <a:ea typeface="DejaVu Sans"/>
              </a:rPr>
              <a:t>(</a:t>
            </a:r>
            <a:r>
              <a:rPr lang="en-US" sz="2400" b="0" strike="noStrike" spc="-1" dirty="0">
                <a:solidFill>
                  <a:srgbClr val="0C5C02"/>
                </a:solidFill>
                <a:uFill>
                  <a:solidFill>
                    <a:srgbClr val="FFFFFF"/>
                  </a:solidFill>
                </a:uFill>
                <a:latin typeface="Arial"/>
                <a:ea typeface="DejaVu Sans"/>
              </a:rPr>
              <a:t>2011)</a:t>
            </a:r>
            <a:endParaRPr lang="en-US" sz="2400" b="0" strike="noStrike" spc="-1" dirty="0">
              <a:solidFill>
                <a:srgbClr val="0C5C02"/>
              </a:solidFill>
              <a:uFill>
                <a:solidFill>
                  <a:srgbClr val="FFFFFF"/>
                </a:solidFill>
              </a:uFill>
              <a:latin typeface="Arial"/>
            </a:endParaRPr>
          </a:p>
        </p:txBody>
      </p:sp>
      <p:pic>
        <p:nvPicPr>
          <p:cNvPr id="6" name="Picture 5" descr="DSCN0386.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559" y="1115205"/>
            <a:ext cx="3990626" cy="2992969"/>
          </a:xfrm>
          <a:prstGeom prst="rect">
            <a:avLst/>
          </a:prstGeom>
        </p:spPr>
      </p:pic>
      <p:pic>
        <p:nvPicPr>
          <p:cNvPr id="4" name="Picture 3">
            <a:extLst>
              <a:ext uri="{FF2B5EF4-FFF2-40B4-BE49-F238E27FC236}">
                <a16:creationId xmlns:a16="http://schemas.microsoft.com/office/drawing/2014/main" id="{5A2E9119-DDB0-F446-96C6-02251A291E82}"/>
              </a:ext>
            </a:extLst>
          </p:cNvPr>
          <p:cNvPicPr>
            <a:picLocks noChangeAspect="1"/>
          </p:cNvPicPr>
          <p:nvPr/>
        </p:nvPicPr>
        <p:blipFill>
          <a:blip r:embed="rId4"/>
          <a:stretch>
            <a:fillRect/>
          </a:stretch>
        </p:blipFill>
        <p:spPr>
          <a:xfrm>
            <a:off x="4900336" y="1115205"/>
            <a:ext cx="4364747" cy="2992969"/>
          </a:xfrm>
          <a:prstGeom prst="rect">
            <a:avLst/>
          </a:prstGeom>
        </p:spPr>
      </p:pic>
      <p:sp>
        <p:nvSpPr>
          <p:cNvPr id="5" name="CustomShape 3">
            <a:extLst>
              <a:ext uri="{FF2B5EF4-FFF2-40B4-BE49-F238E27FC236}">
                <a16:creationId xmlns:a16="http://schemas.microsoft.com/office/drawing/2014/main" id="{527E0BE3-44F7-C84A-AD66-CF062197CF95}"/>
              </a:ext>
            </a:extLst>
          </p:cNvPr>
          <p:cNvSpPr/>
          <p:nvPr/>
        </p:nvSpPr>
        <p:spPr>
          <a:xfrm>
            <a:off x="4860580" y="4108174"/>
            <a:ext cx="4866516" cy="563217"/>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r>
              <a:rPr lang="en-US" sz="1000" b="0" strike="noStrike" spc="-1" dirty="0">
                <a:solidFill>
                  <a:srgbClr val="000000"/>
                </a:solidFill>
                <a:uFill>
                  <a:solidFill>
                    <a:srgbClr val="FFFFFF"/>
                  </a:solidFill>
                </a:uFill>
                <a:latin typeface="Arial"/>
                <a:ea typeface="DejaVu Sans"/>
              </a:rPr>
              <a:t>Image: </a:t>
            </a:r>
            <a:r>
              <a:rPr lang="en-US" sz="1000" b="0" strike="noStrike" spc="-1" dirty="0" err="1">
                <a:solidFill>
                  <a:srgbClr val="000000"/>
                </a:solidFill>
                <a:uFill>
                  <a:solidFill>
                    <a:srgbClr val="FFFFFF"/>
                  </a:solidFill>
                </a:uFill>
                <a:latin typeface="Arial"/>
                <a:ea typeface="DejaVu Sans"/>
              </a:rPr>
              <a:t>nytimes.com</a:t>
            </a:r>
            <a:r>
              <a:rPr lang="en-US" sz="1000" b="0" strike="noStrike" spc="-1" dirty="0">
                <a:solidFill>
                  <a:srgbClr val="000000"/>
                </a:solidFill>
                <a:uFill>
                  <a:solidFill>
                    <a:srgbClr val="FFFFFF"/>
                  </a:solidFill>
                </a:uFill>
                <a:latin typeface="Arial"/>
                <a:ea typeface="DejaVu Sans"/>
              </a:rPr>
              <a:t>, </a:t>
            </a:r>
            <a:r>
              <a:rPr lang="en-US" sz="1000" spc="-1" dirty="0">
                <a:solidFill>
                  <a:srgbClr val="000000"/>
                </a:solidFill>
                <a:uFill>
                  <a:solidFill>
                    <a:srgbClr val="FFFFFF"/>
                  </a:solidFill>
                </a:uFill>
              </a:rPr>
              <a:t>Narendra Shrestha/EPA, via Shutterstock</a:t>
            </a:r>
            <a:endParaRPr lang="en-US" sz="1000" b="0" strike="noStrike" spc="-1" dirty="0">
              <a:solidFill>
                <a:srgbClr val="000000"/>
              </a:solidFill>
              <a:uFill>
                <a:solidFill>
                  <a:srgbClr val="FFFFFF"/>
                </a:solidFill>
              </a:uFill>
              <a:latin typeface="Arial"/>
            </a:endParaRPr>
          </a:p>
        </p:txBody>
      </p:sp>
      <p:sp>
        <p:nvSpPr>
          <p:cNvPr id="7" name="CustomShape 1">
            <a:extLst>
              <a:ext uri="{FF2B5EF4-FFF2-40B4-BE49-F238E27FC236}">
                <a16:creationId xmlns:a16="http://schemas.microsoft.com/office/drawing/2014/main" id="{79AFF6D0-022D-2E48-AA41-4F11E302A87D}"/>
              </a:ext>
            </a:extLst>
          </p:cNvPr>
          <p:cNvSpPr/>
          <p:nvPr/>
        </p:nvSpPr>
        <p:spPr>
          <a:xfrm>
            <a:off x="4860580" y="569805"/>
            <a:ext cx="4031629"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r>
              <a:rPr lang="en-US" sz="2400" b="0" strike="noStrike" spc="-1" dirty="0">
                <a:solidFill>
                  <a:srgbClr val="0C5C02"/>
                </a:solidFill>
                <a:uFill>
                  <a:solidFill>
                    <a:srgbClr val="FFFFFF"/>
                  </a:solidFill>
                </a:uFill>
                <a:latin typeface="Arial"/>
                <a:ea typeface="DejaVu Sans"/>
              </a:rPr>
              <a:t>Canberra, Australia (2020)</a:t>
            </a:r>
            <a:endParaRPr lang="en-US" sz="2400" b="0" strike="noStrike" spc="-1" dirty="0">
              <a:solidFill>
                <a:srgbClr val="0C5C02"/>
              </a:solidFill>
              <a:uFill>
                <a:solidFill>
                  <a:srgbClr val="FFFFFF"/>
                </a:solidFill>
              </a:uFill>
              <a:latin typeface="Arial"/>
            </a:endParaRPr>
          </a:p>
        </p:txBody>
      </p:sp>
      <p:sp>
        <p:nvSpPr>
          <p:cNvPr id="8" name="CustomShape 1">
            <a:extLst>
              <a:ext uri="{FF2B5EF4-FFF2-40B4-BE49-F238E27FC236}">
                <a16:creationId xmlns:a16="http://schemas.microsoft.com/office/drawing/2014/main" id="{06D55945-FD99-0F4E-A8CE-D930F364713B}"/>
              </a:ext>
            </a:extLst>
          </p:cNvPr>
          <p:cNvSpPr/>
          <p:nvPr/>
        </p:nvSpPr>
        <p:spPr>
          <a:xfrm>
            <a:off x="461279" y="4398691"/>
            <a:ext cx="4260215"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r>
              <a:rPr lang="en-US" sz="2400" b="0" strike="noStrike" spc="-1" dirty="0">
                <a:solidFill>
                  <a:srgbClr val="0C5C02"/>
                </a:solidFill>
                <a:uFill>
                  <a:solidFill>
                    <a:srgbClr val="FFFFFF"/>
                  </a:solidFill>
                </a:uFill>
                <a:latin typeface="Arial"/>
                <a:ea typeface="DejaVu Sans"/>
              </a:rPr>
              <a:t>Los Angeles, CA (2020)</a:t>
            </a:r>
            <a:endParaRPr lang="en-US" sz="2400" b="0" strike="noStrike" spc="-1" dirty="0">
              <a:solidFill>
                <a:srgbClr val="0C5C02"/>
              </a:solidFill>
              <a:uFill>
                <a:solidFill>
                  <a:srgbClr val="FFFFFF"/>
                </a:solidFill>
              </a:uFill>
              <a:latin typeface="Arial"/>
            </a:endParaRPr>
          </a:p>
        </p:txBody>
      </p:sp>
      <p:pic>
        <p:nvPicPr>
          <p:cNvPr id="9" name="Picture 8">
            <a:extLst>
              <a:ext uri="{FF2B5EF4-FFF2-40B4-BE49-F238E27FC236}">
                <a16:creationId xmlns:a16="http://schemas.microsoft.com/office/drawing/2014/main" id="{FDD41094-7306-E04D-9F8B-1B68197A9CF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7560" y="4944092"/>
            <a:ext cx="3302834" cy="2477126"/>
          </a:xfrm>
          <a:prstGeom prst="rect">
            <a:avLst/>
          </a:prstGeom>
        </p:spPr>
      </p:pic>
      <p:sp>
        <p:nvSpPr>
          <p:cNvPr id="10" name="CustomShape 1">
            <a:extLst>
              <a:ext uri="{FF2B5EF4-FFF2-40B4-BE49-F238E27FC236}">
                <a16:creationId xmlns:a16="http://schemas.microsoft.com/office/drawing/2014/main" id="{DCC8937F-6B27-EE4A-BF39-45BA8DFDBEEC}"/>
              </a:ext>
            </a:extLst>
          </p:cNvPr>
          <p:cNvSpPr/>
          <p:nvPr/>
        </p:nvSpPr>
        <p:spPr>
          <a:xfrm>
            <a:off x="4900336" y="4398691"/>
            <a:ext cx="4260215"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r>
              <a:rPr lang="en-US" sz="2400" b="0" strike="noStrike" spc="-1" dirty="0">
                <a:solidFill>
                  <a:srgbClr val="0C5C02"/>
                </a:solidFill>
                <a:uFill>
                  <a:solidFill>
                    <a:srgbClr val="FFFFFF"/>
                  </a:solidFill>
                </a:uFill>
                <a:latin typeface="Arial"/>
                <a:ea typeface="DejaVu Sans"/>
              </a:rPr>
              <a:t>Northern VA?</a:t>
            </a:r>
            <a:endParaRPr lang="en-US" sz="2400" b="0" strike="noStrike" spc="-1" dirty="0">
              <a:solidFill>
                <a:srgbClr val="0C5C02"/>
              </a:solidFill>
              <a:uFill>
                <a:solidFill>
                  <a:srgbClr val="FFFFFF"/>
                </a:solidFill>
              </a:uFill>
              <a:latin typeface="Arial"/>
            </a:endParaRPr>
          </a:p>
        </p:txBody>
      </p:sp>
      <p:pic>
        <p:nvPicPr>
          <p:cNvPr id="12" name="Picture 11">
            <a:extLst>
              <a:ext uri="{FF2B5EF4-FFF2-40B4-BE49-F238E27FC236}">
                <a16:creationId xmlns:a16="http://schemas.microsoft.com/office/drawing/2014/main" id="{8C667B0E-EB9F-CC40-A089-FDB40F47EBB1}"/>
              </a:ext>
            </a:extLst>
          </p:cNvPr>
          <p:cNvPicPr>
            <a:picLocks noChangeAspect="1"/>
          </p:cNvPicPr>
          <p:nvPr/>
        </p:nvPicPr>
        <p:blipFill>
          <a:blip r:embed="rId6"/>
          <a:stretch>
            <a:fillRect/>
          </a:stretch>
        </p:blipFill>
        <p:spPr>
          <a:xfrm>
            <a:off x="4900336" y="4944091"/>
            <a:ext cx="3669818" cy="2477127"/>
          </a:xfrm>
          <a:prstGeom prst="rect">
            <a:avLst/>
          </a:prstGeom>
        </p:spPr>
      </p:pic>
      <p:sp>
        <p:nvSpPr>
          <p:cNvPr id="13" name="CustomShape 3">
            <a:extLst>
              <a:ext uri="{FF2B5EF4-FFF2-40B4-BE49-F238E27FC236}">
                <a16:creationId xmlns:a16="http://schemas.microsoft.com/office/drawing/2014/main" id="{77C28F4F-8F2A-EA48-A43A-44A23FEC3612}"/>
              </a:ext>
            </a:extLst>
          </p:cNvPr>
          <p:cNvSpPr/>
          <p:nvPr/>
        </p:nvSpPr>
        <p:spPr>
          <a:xfrm>
            <a:off x="8732453" y="6015457"/>
            <a:ext cx="1321560" cy="1085686"/>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r>
              <a:rPr lang="en-US" sz="1000" b="0" strike="noStrike" spc="-1" dirty="0">
                <a:solidFill>
                  <a:srgbClr val="000000"/>
                </a:solidFill>
                <a:uFill>
                  <a:solidFill>
                    <a:srgbClr val="FFFFFF"/>
                  </a:solidFill>
                </a:uFill>
                <a:latin typeface="Arial"/>
                <a:ea typeface="DejaVu Sans"/>
              </a:rPr>
              <a:t>Image: </a:t>
            </a:r>
            <a:r>
              <a:rPr lang="en-US" sz="1000" spc="-1" dirty="0" err="1">
                <a:solidFill>
                  <a:srgbClr val="000000"/>
                </a:solidFill>
                <a:uFill>
                  <a:solidFill>
                    <a:srgbClr val="FFFFFF"/>
                  </a:solidFill>
                </a:uFill>
              </a:rPr>
              <a:t>Pouya</a:t>
            </a:r>
            <a:r>
              <a:rPr lang="en-US" sz="1000" spc="-1" dirty="0">
                <a:solidFill>
                  <a:srgbClr val="000000"/>
                </a:solidFill>
                <a:uFill>
                  <a:solidFill>
                    <a:srgbClr val="FFFFFF"/>
                  </a:solidFill>
                </a:uFill>
              </a:rPr>
              <a:t> </a:t>
            </a:r>
            <a:r>
              <a:rPr lang="en-US" sz="1000" spc="-1" dirty="0" err="1">
                <a:solidFill>
                  <a:srgbClr val="000000"/>
                </a:solidFill>
                <a:uFill>
                  <a:solidFill>
                    <a:srgbClr val="FFFFFF"/>
                  </a:solidFill>
                </a:uFill>
              </a:rPr>
              <a:t>Dianat</a:t>
            </a:r>
            <a:r>
              <a:rPr lang="en-US" sz="1000" spc="-1" dirty="0">
                <a:solidFill>
                  <a:srgbClr val="000000"/>
                </a:solidFill>
                <a:uFill>
                  <a:solidFill>
                    <a:srgbClr val="FFFFFF"/>
                  </a:solidFill>
                </a:uFill>
              </a:rPr>
              <a:t>/The Washington Post</a:t>
            </a:r>
            <a:endParaRPr lang="en-US" sz="1000" b="0" strike="noStrike" spc="-1" dirty="0">
              <a:solidFill>
                <a:srgbClr val="000000"/>
              </a:solidFill>
              <a:uFill>
                <a:solidFill>
                  <a:srgbClr val="FFFFFF"/>
                </a:solidFill>
              </a:uFill>
              <a:latin typeface="Arial"/>
            </a:endParaRPr>
          </a:p>
        </p:txBody>
      </p:sp>
    </p:spTree>
    <p:extLst>
      <p:ext uri="{BB962C8B-B14F-4D97-AF65-F5344CB8AC3E}">
        <p14:creationId xmlns:p14="http://schemas.microsoft.com/office/powerpoint/2010/main" val="8044013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CustomShape 1"/>
          <p:cNvSpPr/>
          <p:nvPr/>
        </p:nvSpPr>
        <p:spPr>
          <a:xfrm>
            <a:off x="457560" y="366120"/>
            <a:ext cx="847044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r>
              <a:rPr lang="en-US" sz="3200" spc="-1" dirty="0">
                <a:solidFill>
                  <a:srgbClr val="0C5C02"/>
                </a:solidFill>
                <a:uFill>
                  <a:solidFill>
                    <a:srgbClr val="FFFFFF"/>
                  </a:solidFill>
                </a:uFill>
                <a:latin typeface="Arial"/>
              </a:rPr>
              <a:t>Sources of pollution and respiratory ED visits</a:t>
            </a:r>
            <a:endParaRPr lang="en-US" sz="1800" b="0" strike="noStrike" spc="-1" dirty="0">
              <a:solidFill>
                <a:srgbClr val="0C5C02"/>
              </a:solidFill>
              <a:uFill>
                <a:solidFill>
                  <a:srgbClr val="FFFFFF"/>
                </a:solidFill>
              </a:uFill>
              <a:latin typeface="Arial"/>
            </a:endParaRPr>
          </a:p>
        </p:txBody>
      </p:sp>
      <p:pic>
        <p:nvPicPr>
          <p:cNvPr id="4" name="Picture 3">
            <a:extLst>
              <a:ext uri="{FF2B5EF4-FFF2-40B4-BE49-F238E27FC236}">
                <a16:creationId xmlns:a16="http://schemas.microsoft.com/office/drawing/2014/main" id="{B4788095-E0F1-4341-B22E-74E8A03A43D1}"/>
              </a:ext>
            </a:extLst>
          </p:cNvPr>
          <p:cNvPicPr>
            <a:picLocks noChangeAspect="1"/>
          </p:cNvPicPr>
          <p:nvPr/>
        </p:nvPicPr>
        <p:blipFill rotWithShape="1">
          <a:blip r:embed="rId3">
            <a:extLst>
              <a:ext uri="{28A0092B-C50C-407E-A947-70E740481C1C}">
                <a14:useLocalDpi xmlns:a14="http://schemas.microsoft.com/office/drawing/2010/main" val="0"/>
              </a:ext>
            </a:extLst>
          </a:blip>
          <a:srcRect l="43273"/>
          <a:stretch/>
        </p:blipFill>
        <p:spPr>
          <a:xfrm>
            <a:off x="808383" y="1125619"/>
            <a:ext cx="4210226" cy="4161998"/>
          </a:xfrm>
          <a:prstGeom prst="rect">
            <a:avLst/>
          </a:prstGeom>
        </p:spPr>
      </p:pic>
      <p:pic>
        <p:nvPicPr>
          <p:cNvPr id="7" name="Picture 6">
            <a:extLst>
              <a:ext uri="{FF2B5EF4-FFF2-40B4-BE49-F238E27FC236}">
                <a16:creationId xmlns:a16="http://schemas.microsoft.com/office/drawing/2014/main" id="{E71716D9-93E7-3749-93EB-037C1118AFAE}"/>
              </a:ext>
            </a:extLst>
          </p:cNvPr>
          <p:cNvPicPr/>
          <p:nvPr/>
        </p:nvPicPr>
        <p:blipFill>
          <a:blip r:embed="rId4">
            <a:extLst>
              <a:ext uri="{28A0092B-C50C-407E-A947-70E740481C1C}">
                <a14:useLocalDpi xmlns:a14="http://schemas.microsoft.com/office/drawing/2010/main" val="0"/>
              </a:ext>
            </a:extLst>
          </a:blip>
          <a:srcRect l="1971" t="5125" r="5238" b="2745"/>
          <a:stretch>
            <a:fillRect/>
          </a:stretch>
        </p:blipFill>
        <p:spPr bwMode="auto">
          <a:xfrm>
            <a:off x="5018609" y="1358768"/>
            <a:ext cx="3582052" cy="2842171"/>
          </a:xfrm>
          <a:prstGeom prst="rect">
            <a:avLst/>
          </a:prstGeom>
          <a:noFill/>
          <a:ln>
            <a:noFill/>
          </a:ln>
        </p:spPr>
      </p:pic>
      <p:pic>
        <p:nvPicPr>
          <p:cNvPr id="5" name="Picture 4">
            <a:extLst>
              <a:ext uri="{FF2B5EF4-FFF2-40B4-BE49-F238E27FC236}">
                <a16:creationId xmlns:a16="http://schemas.microsoft.com/office/drawing/2014/main" id="{B8B96F6F-B5AE-244C-BBAA-855A6134DFAA}"/>
              </a:ext>
            </a:extLst>
          </p:cNvPr>
          <p:cNvPicPr>
            <a:picLocks noChangeAspect="1"/>
          </p:cNvPicPr>
          <p:nvPr/>
        </p:nvPicPr>
        <p:blipFill>
          <a:blip r:embed="rId5"/>
          <a:stretch>
            <a:fillRect/>
          </a:stretch>
        </p:blipFill>
        <p:spPr>
          <a:xfrm>
            <a:off x="4477253" y="4200939"/>
            <a:ext cx="4123408" cy="2979689"/>
          </a:xfrm>
          <a:prstGeom prst="rect">
            <a:avLst/>
          </a:prstGeom>
        </p:spPr>
      </p:pic>
      <p:sp>
        <p:nvSpPr>
          <p:cNvPr id="8" name="CustomShape 3">
            <a:extLst>
              <a:ext uri="{FF2B5EF4-FFF2-40B4-BE49-F238E27FC236}">
                <a16:creationId xmlns:a16="http://schemas.microsoft.com/office/drawing/2014/main" id="{E93050DB-C024-904D-8EDF-3391E8914BBA}"/>
              </a:ext>
            </a:extLst>
          </p:cNvPr>
          <p:cNvSpPr/>
          <p:nvPr/>
        </p:nvSpPr>
        <p:spPr>
          <a:xfrm>
            <a:off x="457560" y="7010610"/>
            <a:ext cx="3286539" cy="398595"/>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r>
              <a:rPr lang="en-US" sz="1000" b="0" strike="noStrike" spc="-1" dirty="0">
                <a:solidFill>
                  <a:srgbClr val="000000"/>
                </a:solidFill>
                <a:uFill>
                  <a:solidFill>
                    <a:srgbClr val="FFFFFF"/>
                  </a:solidFill>
                </a:uFill>
                <a:latin typeface="Arial"/>
                <a:ea typeface="DejaVu Sans"/>
              </a:rPr>
              <a:t>Image: Krall et al. 2017, </a:t>
            </a:r>
            <a:r>
              <a:rPr lang="en-US" sz="1000" b="0" strike="noStrike" spc="-1" dirty="0" err="1">
                <a:solidFill>
                  <a:srgbClr val="000000"/>
                </a:solidFill>
                <a:uFill>
                  <a:solidFill>
                    <a:srgbClr val="FFFFFF"/>
                  </a:solidFill>
                </a:uFill>
                <a:latin typeface="Arial"/>
                <a:ea typeface="DejaVu Sans"/>
              </a:rPr>
              <a:t>Sarnat</a:t>
            </a:r>
            <a:r>
              <a:rPr lang="en-US" sz="1000" b="0" strike="noStrike" spc="-1" dirty="0">
                <a:solidFill>
                  <a:srgbClr val="000000"/>
                </a:solidFill>
                <a:uFill>
                  <a:solidFill>
                    <a:srgbClr val="FFFFFF"/>
                  </a:solidFill>
                </a:uFill>
                <a:latin typeface="Arial"/>
                <a:ea typeface="DejaVu Sans"/>
              </a:rPr>
              <a:t> et al. 2013</a:t>
            </a:r>
            <a:endParaRPr lang="en-US" sz="1000" b="0" strike="noStrike" spc="-1" dirty="0">
              <a:solidFill>
                <a:srgbClr val="000000"/>
              </a:solidFill>
              <a:uFill>
                <a:solidFill>
                  <a:srgbClr val="FFFFFF"/>
                </a:solidFill>
              </a:uFill>
              <a:latin typeface="Arial"/>
            </a:endParaRPr>
          </a:p>
        </p:txBody>
      </p:sp>
      <p:sp>
        <p:nvSpPr>
          <p:cNvPr id="9" name="Rectangle 8">
            <a:extLst>
              <a:ext uri="{FF2B5EF4-FFF2-40B4-BE49-F238E27FC236}">
                <a16:creationId xmlns:a16="http://schemas.microsoft.com/office/drawing/2014/main" id="{2D44652A-FD55-9547-8766-3FC5243E1CB8}"/>
              </a:ext>
            </a:extLst>
          </p:cNvPr>
          <p:cNvSpPr/>
          <p:nvPr/>
        </p:nvSpPr>
        <p:spPr>
          <a:xfrm>
            <a:off x="6480313" y="2822713"/>
            <a:ext cx="185530" cy="185530"/>
          </a:xfrm>
          <a:prstGeom prst="rect">
            <a:avLst/>
          </a:prstGeom>
          <a:solidFill>
            <a:srgbClr val="FF0000"/>
          </a:solid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BAE7C835-8C38-FB49-81FB-EB85124F68DF}"/>
              </a:ext>
            </a:extLst>
          </p:cNvPr>
          <p:cNvCxnSpPr>
            <a:cxnSpLocks/>
          </p:cNvCxnSpPr>
          <p:nvPr/>
        </p:nvCxnSpPr>
        <p:spPr>
          <a:xfrm flipV="1">
            <a:off x="2994991" y="3008243"/>
            <a:ext cx="3313044" cy="530087"/>
          </a:xfrm>
          <a:prstGeom prst="line">
            <a:avLst/>
          </a:prstGeom>
          <a:ln w="7620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591760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7AA1F6C2-6F94-4948-9195-331E6D596B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57547" y="4058148"/>
            <a:ext cx="1524000" cy="952500"/>
          </a:xfrm>
          <a:prstGeom prst="rect">
            <a:avLst/>
          </a:prstGeom>
        </p:spPr>
      </p:pic>
      <p:sp>
        <p:nvSpPr>
          <p:cNvPr id="11" name="CustomShape 1">
            <a:extLst>
              <a:ext uri="{FF2B5EF4-FFF2-40B4-BE49-F238E27FC236}">
                <a16:creationId xmlns:a16="http://schemas.microsoft.com/office/drawing/2014/main" id="{279F31A2-A4D9-064E-97B7-615FE3E1A3E6}"/>
              </a:ext>
            </a:extLst>
          </p:cNvPr>
          <p:cNvSpPr/>
          <p:nvPr/>
        </p:nvSpPr>
        <p:spPr>
          <a:xfrm>
            <a:off x="457560" y="366120"/>
            <a:ext cx="847044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r>
              <a:rPr lang="en-US" sz="3200" spc="-1" dirty="0">
                <a:solidFill>
                  <a:srgbClr val="0C5C02"/>
                </a:solidFill>
                <a:uFill>
                  <a:solidFill>
                    <a:srgbClr val="FFFFFF"/>
                  </a:solidFill>
                </a:uFill>
                <a:latin typeface="Arial"/>
              </a:rPr>
              <a:t>Sources of pollution and respiratory ED visits</a:t>
            </a:r>
            <a:endParaRPr lang="en-US" sz="1800" b="0" strike="noStrike" spc="-1" dirty="0">
              <a:solidFill>
                <a:srgbClr val="0C5C02"/>
              </a:solidFill>
              <a:uFill>
                <a:solidFill>
                  <a:srgbClr val="FFFFFF"/>
                </a:solidFill>
              </a:uFill>
              <a:latin typeface="Arial"/>
            </a:endParaRPr>
          </a:p>
        </p:txBody>
      </p:sp>
      <p:sp>
        <p:nvSpPr>
          <p:cNvPr id="12" name="CustomShape 3">
            <a:extLst>
              <a:ext uri="{FF2B5EF4-FFF2-40B4-BE49-F238E27FC236}">
                <a16:creationId xmlns:a16="http://schemas.microsoft.com/office/drawing/2014/main" id="{3236B1E8-CA35-404E-8B96-C0D6DA229CC9}"/>
              </a:ext>
            </a:extLst>
          </p:cNvPr>
          <p:cNvSpPr/>
          <p:nvPr/>
        </p:nvSpPr>
        <p:spPr>
          <a:xfrm>
            <a:off x="457560" y="7010610"/>
            <a:ext cx="3286539" cy="398595"/>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r>
              <a:rPr lang="en-US" sz="1000" b="0" strike="noStrike" spc="-1" dirty="0">
                <a:solidFill>
                  <a:srgbClr val="000000"/>
                </a:solidFill>
                <a:uFill>
                  <a:solidFill>
                    <a:srgbClr val="FFFFFF"/>
                  </a:solidFill>
                </a:uFill>
                <a:latin typeface="Arial"/>
                <a:ea typeface="DejaVu Sans"/>
              </a:rPr>
              <a:t>Image: Krall et al. 2017</a:t>
            </a:r>
            <a:endParaRPr lang="en-US" sz="1000" b="0" strike="noStrike" spc="-1" dirty="0">
              <a:solidFill>
                <a:srgbClr val="000000"/>
              </a:solidFill>
              <a:uFill>
                <a:solidFill>
                  <a:srgbClr val="FFFFFF"/>
                </a:solidFill>
              </a:uFill>
              <a:latin typeface="Arial"/>
            </a:endParaRPr>
          </a:p>
        </p:txBody>
      </p:sp>
      <p:grpSp>
        <p:nvGrpSpPr>
          <p:cNvPr id="16" name="Group 15">
            <a:extLst>
              <a:ext uri="{FF2B5EF4-FFF2-40B4-BE49-F238E27FC236}">
                <a16:creationId xmlns:a16="http://schemas.microsoft.com/office/drawing/2014/main" id="{7F217333-EEC5-4D42-94A6-85D7184774CB}"/>
              </a:ext>
            </a:extLst>
          </p:cNvPr>
          <p:cNvGrpSpPr/>
          <p:nvPr/>
        </p:nvGrpSpPr>
        <p:grpSpPr>
          <a:xfrm>
            <a:off x="457560" y="2324384"/>
            <a:ext cx="3792200" cy="1719864"/>
            <a:chOff x="534508" y="3238784"/>
            <a:chExt cx="3792200" cy="1719864"/>
          </a:xfrm>
        </p:grpSpPr>
        <p:sp>
          <p:nvSpPr>
            <p:cNvPr id="13" name="CustomShape 3">
              <a:extLst>
                <a:ext uri="{FF2B5EF4-FFF2-40B4-BE49-F238E27FC236}">
                  <a16:creationId xmlns:a16="http://schemas.microsoft.com/office/drawing/2014/main" id="{E3EC6C96-A6EC-3A49-AF17-346BE72E76DD}"/>
                </a:ext>
              </a:extLst>
            </p:cNvPr>
            <p:cNvSpPr/>
            <p:nvPr/>
          </p:nvSpPr>
          <p:spPr>
            <a:xfrm rot="16200000">
              <a:off x="100382" y="3850624"/>
              <a:ext cx="1266848" cy="398595"/>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r>
                <a:rPr lang="en-US" sz="1400" b="0" strike="noStrike" spc="-1" dirty="0">
                  <a:solidFill>
                    <a:srgbClr val="000000"/>
                  </a:solidFill>
                  <a:uFill>
                    <a:solidFill>
                      <a:srgbClr val="FFFFFF"/>
                    </a:solidFill>
                  </a:uFill>
                  <a:latin typeface="Arial"/>
                  <a:ea typeface="DejaVu Sans"/>
                </a:rPr>
                <a:t>Relative risk</a:t>
              </a:r>
              <a:endParaRPr lang="en-US" sz="1400" b="0" strike="noStrike" spc="-1" dirty="0">
                <a:solidFill>
                  <a:srgbClr val="000000"/>
                </a:solidFill>
                <a:uFill>
                  <a:solidFill>
                    <a:srgbClr val="FFFFFF"/>
                  </a:solidFill>
                </a:uFill>
                <a:latin typeface="Arial"/>
              </a:endParaRPr>
            </a:p>
          </p:txBody>
        </p:sp>
        <p:grpSp>
          <p:nvGrpSpPr>
            <p:cNvPr id="15" name="Group 14">
              <a:extLst>
                <a:ext uri="{FF2B5EF4-FFF2-40B4-BE49-F238E27FC236}">
                  <a16:creationId xmlns:a16="http://schemas.microsoft.com/office/drawing/2014/main" id="{470E334B-668A-3842-9E97-FCF65B059367}"/>
                </a:ext>
              </a:extLst>
            </p:cNvPr>
            <p:cNvGrpSpPr/>
            <p:nvPr/>
          </p:nvGrpSpPr>
          <p:grpSpPr>
            <a:xfrm>
              <a:off x="963612" y="3238784"/>
              <a:ext cx="3363096" cy="1719864"/>
              <a:chOff x="873251" y="3086311"/>
              <a:chExt cx="3363096" cy="1719864"/>
            </a:xfrm>
          </p:grpSpPr>
          <p:pic>
            <p:nvPicPr>
              <p:cNvPr id="3" name="Picture 2">
                <a:extLst>
                  <a:ext uri="{FF2B5EF4-FFF2-40B4-BE49-F238E27FC236}">
                    <a16:creationId xmlns:a16="http://schemas.microsoft.com/office/drawing/2014/main" id="{65F795EF-2B93-C142-8449-45754F8047DB}"/>
                  </a:ext>
                </a:extLst>
              </p:cNvPr>
              <p:cNvPicPr>
                <a:picLocks noChangeAspect="1"/>
              </p:cNvPicPr>
              <p:nvPr/>
            </p:nvPicPr>
            <p:blipFill rotWithShape="1">
              <a:blip r:embed="rId4">
                <a:extLst>
                  <a:ext uri="{28A0092B-C50C-407E-A947-70E740481C1C}">
                    <a14:useLocalDpi xmlns:a14="http://schemas.microsoft.com/office/drawing/2010/main" val="0"/>
                  </a:ext>
                </a:extLst>
              </a:blip>
              <a:srcRect b="2684"/>
              <a:stretch/>
            </p:blipFill>
            <p:spPr>
              <a:xfrm>
                <a:off x="1391547" y="3097465"/>
                <a:ext cx="2844800" cy="1680833"/>
              </a:xfrm>
              <a:prstGeom prst="rect">
                <a:avLst/>
              </a:prstGeom>
            </p:spPr>
          </p:pic>
          <p:pic>
            <p:nvPicPr>
              <p:cNvPr id="14" name="Picture 13">
                <a:extLst>
                  <a:ext uri="{FF2B5EF4-FFF2-40B4-BE49-F238E27FC236}">
                    <a16:creationId xmlns:a16="http://schemas.microsoft.com/office/drawing/2014/main" id="{660D2975-184E-DB46-BF05-CBA70B59537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3251" y="3086311"/>
                <a:ext cx="644949" cy="1719864"/>
              </a:xfrm>
              <a:prstGeom prst="rect">
                <a:avLst/>
              </a:prstGeom>
            </p:spPr>
          </p:pic>
        </p:grpSp>
      </p:grpSp>
      <p:sp>
        <p:nvSpPr>
          <p:cNvPr id="17" name="CustomShape 1">
            <a:extLst>
              <a:ext uri="{FF2B5EF4-FFF2-40B4-BE49-F238E27FC236}">
                <a16:creationId xmlns:a16="http://schemas.microsoft.com/office/drawing/2014/main" id="{884CDEA9-F172-834D-BFD8-9D8BB1B48DD0}"/>
              </a:ext>
            </a:extLst>
          </p:cNvPr>
          <p:cNvSpPr/>
          <p:nvPr/>
        </p:nvSpPr>
        <p:spPr>
          <a:xfrm>
            <a:off x="4692780" y="1972929"/>
            <a:ext cx="5175120" cy="2350584"/>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pPr marL="457200" indent="-457200">
              <a:lnSpc>
                <a:spcPct val="100000"/>
              </a:lnSpc>
              <a:buFont typeface="Arial" panose="020B0604020202020204" pitchFamily="34" charset="0"/>
              <a:buChar char="•"/>
            </a:pPr>
            <a:r>
              <a:rPr lang="en-US" sz="2200" spc="-1" dirty="0">
                <a:solidFill>
                  <a:srgbClr val="0C5C02"/>
                </a:solidFill>
                <a:uFill>
                  <a:solidFill>
                    <a:srgbClr val="FFFFFF"/>
                  </a:solidFill>
                </a:uFill>
              </a:rPr>
              <a:t>PM2.5 was associated with increased respiratory disease ED visits</a:t>
            </a:r>
          </a:p>
          <a:p>
            <a:pPr marL="457200" indent="-457200">
              <a:lnSpc>
                <a:spcPct val="100000"/>
              </a:lnSpc>
              <a:buFont typeface="Arial" panose="020B0604020202020204" pitchFamily="34" charset="0"/>
              <a:buChar char="•"/>
            </a:pPr>
            <a:r>
              <a:rPr lang="en-US" sz="2200" spc="-1" dirty="0">
                <a:solidFill>
                  <a:srgbClr val="0C5C02"/>
                </a:solidFill>
                <a:uFill>
                  <a:solidFill>
                    <a:srgbClr val="FFFFFF"/>
                  </a:solidFill>
                </a:uFill>
              </a:rPr>
              <a:t>PM2.5 from diesel and gasoline vehicles was not associated with increased ED visits</a:t>
            </a:r>
          </a:p>
          <a:p>
            <a:pPr marL="457200" indent="-457200">
              <a:lnSpc>
                <a:spcPct val="100000"/>
              </a:lnSpc>
              <a:buFont typeface="Arial" panose="020B0604020202020204" pitchFamily="34" charset="0"/>
              <a:buChar char="•"/>
            </a:pPr>
            <a:r>
              <a:rPr lang="en-US" sz="2200" spc="-1" dirty="0">
                <a:solidFill>
                  <a:srgbClr val="0C5C02"/>
                </a:solidFill>
                <a:uFill>
                  <a:solidFill>
                    <a:srgbClr val="FFFFFF"/>
                  </a:solidFill>
                </a:uFill>
              </a:rPr>
              <a:t>Issues: Small sample sizes, difficulty estimating traffic-related PM2.5 </a:t>
            </a:r>
          </a:p>
        </p:txBody>
      </p:sp>
      <p:pic>
        <p:nvPicPr>
          <p:cNvPr id="19" name="Picture 18">
            <a:extLst>
              <a:ext uri="{FF2B5EF4-FFF2-40B4-BE49-F238E27FC236}">
                <a16:creationId xmlns:a16="http://schemas.microsoft.com/office/drawing/2014/main" id="{C3104557-6F8D-4D4B-B7E2-52037F6BFD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2633" y="4027525"/>
            <a:ext cx="1524000" cy="952500"/>
          </a:xfrm>
          <a:prstGeom prst="rect">
            <a:avLst/>
          </a:prstGeom>
        </p:spPr>
      </p:pic>
    </p:spTree>
    <p:extLst>
      <p:ext uri="{BB962C8B-B14F-4D97-AF65-F5344CB8AC3E}">
        <p14:creationId xmlns:p14="http://schemas.microsoft.com/office/powerpoint/2010/main" val="20283892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ustomShape 1">
            <a:extLst>
              <a:ext uri="{FF2B5EF4-FFF2-40B4-BE49-F238E27FC236}">
                <a16:creationId xmlns:a16="http://schemas.microsoft.com/office/drawing/2014/main" id="{279F31A2-A4D9-064E-97B7-615FE3E1A3E6}"/>
              </a:ext>
            </a:extLst>
          </p:cNvPr>
          <p:cNvSpPr/>
          <p:nvPr/>
        </p:nvSpPr>
        <p:spPr>
          <a:xfrm>
            <a:off x="457560" y="366120"/>
            <a:ext cx="847044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r>
              <a:rPr lang="en-US" sz="3200" spc="-1" dirty="0">
                <a:solidFill>
                  <a:srgbClr val="0C5C02"/>
                </a:solidFill>
                <a:uFill>
                  <a:solidFill>
                    <a:srgbClr val="FFFFFF"/>
                  </a:solidFill>
                </a:uFill>
                <a:latin typeface="Arial"/>
              </a:rPr>
              <a:t>Sources of pollution and cardiovascular hospitalizations in the northeastern US</a:t>
            </a:r>
            <a:endParaRPr lang="en-US" sz="1800" b="0" strike="noStrike" spc="-1" dirty="0">
              <a:solidFill>
                <a:srgbClr val="0C5C02"/>
              </a:solidFill>
              <a:uFill>
                <a:solidFill>
                  <a:srgbClr val="FFFFFF"/>
                </a:solidFill>
              </a:uFill>
              <a:latin typeface="Arial"/>
            </a:endParaRPr>
          </a:p>
        </p:txBody>
      </p:sp>
      <p:sp>
        <p:nvSpPr>
          <p:cNvPr id="12" name="CustomShape 3">
            <a:extLst>
              <a:ext uri="{FF2B5EF4-FFF2-40B4-BE49-F238E27FC236}">
                <a16:creationId xmlns:a16="http://schemas.microsoft.com/office/drawing/2014/main" id="{3236B1E8-CA35-404E-8B96-C0D6DA229CC9}"/>
              </a:ext>
            </a:extLst>
          </p:cNvPr>
          <p:cNvSpPr/>
          <p:nvPr/>
        </p:nvSpPr>
        <p:spPr>
          <a:xfrm>
            <a:off x="457560" y="7010610"/>
            <a:ext cx="3286539" cy="398595"/>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r>
              <a:rPr lang="en-US" sz="1000" b="0" strike="noStrike" spc="-1" dirty="0">
                <a:solidFill>
                  <a:srgbClr val="000000"/>
                </a:solidFill>
                <a:uFill>
                  <a:solidFill>
                    <a:srgbClr val="FFFFFF"/>
                  </a:solidFill>
                </a:uFill>
                <a:latin typeface="Arial"/>
                <a:ea typeface="DejaVu Sans"/>
              </a:rPr>
              <a:t>Image: Krall et al. 2017, Stat Med</a:t>
            </a:r>
            <a:endParaRPr lang="en-US" sz="1000" b="0" strike="noStrike" spc="-1" dirty="0">
              <a:solidFill>
                <a:srgbClr val="000000"/>
              </a:solidFill>
              <a:uFill>
                <a:solidFill>
                  <a:srgbClr val="FFFFFF"/>
                </a:solidFill>
              </a:uFill>
              <a:latin typeface="Arial"/>
            </a:endParaRPr>
          </a:p>
        </p:txBody>
      </p:sp>
      <p:sp>
        <p:nvSpPr>
          <p:cNvPr id="17" name="CustomShape 1">
            <a:extLst>
              <a:ext uri="{FF2B5EF4-FFF2-40B4-BE49-F238E27FC236}">
                <a16:creationId xmlns:a16="http://schemas.microsoft.com/office/drawing/2014/main" id="{884CDEA9-F172-834D-BFD8-9D8BB1B48DD0}"/>
              </a:ext>
            </a:extLst>
          </p:cNvPr>
          <p:cNvSpPr/>
          <p:nvPr/>
        </p:nvSpPr>
        <p:spPr>
          <a:xfrm>
            <a:off x="6406949" y="2737911"/>
            <a:ext cx="3143359" cy="2350584"/>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pPr>
              <a:lnSpc>
                <a:spcPct val="100000"/>
              </a:lnSpc>
            </a:pPr>
            <a:r>
              <a:rPr lang="en-US" sz="2200" spc="-1" dirty="0">
                <a:solidFill>
                  <a:srgbClr val="0C5C02"/>
                </a:solidFill>
                <a:uFill>
                  <a:solidFill>
                    <a:srgbClr val="FFFFFF"/>
                  </a:solidFill>
                </a:uFill>
              </a:rPr>
              <a:t>Monitor locations where traffic pollution exposure was estimated well</a:t>
            </a:r>
          </a:p>
        </p:txBody>
      </p:sp>
      <p:pic>
        <p:nvPicPr>
          <p:cNvPr id="4" name="Picture 3">
            <a:extLst>
              <a:ext uri="{FF2B5EF4-FFF2-40B4-BE49-F238E27FC236}">
                <a16:creationId xmlns:a16="http://schemas.microsoft.com/office/drawing/2014/main" id="{689E5F30-71C8-B946-A217-D6F623D38C21}"/>
              </a:ext>
            </a:extLst>
          </p:cNvPr>
          <p:cNvPicPr>
            <a:picLocks noChangeAspect="1"/>
          </p:cNvPicPr>
          <p:nvPr/>
        </p:nvPicPr>
        <p:blipFill rotWithShape="1">
          <a:blip r:embed="rId3"/>
          <a:srcRect l="66660" t="61631"/>
          <a:stretch/>
        </p:blipFill>
        <p:spPr>
          <a:xfrm>
            <a:off x="256677" y="1960229"/>
            <a:ext cx="6150272" cy="4397213"/>
          </a:xfrm>
          <a:prstGeom prst="rect">
            <a:avLst/>
          </a:prstGeom>
        </p:spPr>
      </p:pic>
      <p:pic>
        <p:nvPicPr>
          <p:cNvPr id="18" name="Picture 17">
            <a:extLst>
              <a:ext uri="{FF2B5EF4-FFF2-40B4-BE49-F238E27FC236}">
                <a16:creationId xmlns:a16="http://schemas.microsoft.com/office/drawing/2014/main" id="{F7B9AFBC-EB10-9443-86D8-FC9CE02BC1BA}"/>
              </a:ext>
            </a:extLst>
          </p:cNvPr>
          <p:cNvPicPr>
            <a:picLocks noChangeAspect="1"/>
          </p:cNvPicPr>
          <p:nvPr/>
        </p:nvPicPr>
        <p:blipFill rotWithShape="1">
          <a:blip r:embed="rId3"/>
          <a:srcRect l="38967" t="93111" r="42704" b="-348"/>
          <a:stretch/>
        </p:blipFill>
        <p:spPr>
          <a:xfrm>
            <a:off x="637954" y="5612335"/>
            <a:ext cx="3381154" cy="829340"/>
          </a:xfrm>
          <a:prstGeom prst="rect">
            <a:avLst/>
          </a:prstGeom>
        </p:spPr>
      </p:pic>
    </p:spTree>
    <p:extLst>
      <p:ext uri="{BB962C8B-B14F-4D97-AF65-F5344CB8AC3E}">
        <p14:creationId xmlns:p14="http://schemas.microsoft.com/office/powerpoint/2010/main" val="29552233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ustomShape 3">
            <a:extLst>
              <a:ext uri="{FF2B5EF4-FFF2-40B4-BE49-F238E27FC236}">
                <a16:creationId xmlns:a16="http://schemas.microsoft.com/office/drawing/2014/main" id="{3236B1E8-CA35-404E-8B96-C0D6DA229CC9}"/>
              </a:ext>
            </a:extLst>
          </p:cNvPr>
          <p:cNvSpPr/>
          <p:nvPr/>
        </p:nvSpPr>
        <p:spPr>
          <a:xfrm>
            <a:off x="457560" y="7010610"/>
            <a:ext cx="3286539" cy="398595"/>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r>
              <a:rPr lang="en-US" sz="1000" b="0" strike="noStrike" spc="-1" dirty="0">
                <a:solidFill>
                  <a:srgbClr val="000000"/>
                </a:solidFill>
                <a:uFill>
                  <a:solidFill>
                    <a:srgbClr val="FFFFFF"/>
                  </a:solidFill>
                </a:uFill>
                <a:latin typeface="Arial"/>
                <a:ea typeface="DejaVu Sans"/>
              </a:rPr>
              <a:t>Image: Krall et al. 2017</a:t>
            </a:r>
            <a:endParaRPr lang="en-US" sz="1000" b="0" strike="noStrike" spc="-1" dirty="0">
              <a:solidFill>
                <a:srgbClr val="000000"/>
              </a:solidFill>
              <a:uFill>
                <a:solidFill>
                  <a:srgbClr val="FFFFFF"/>
                </a:solidFill>
              </a:uFill>
              <a:latin typeface="Arial"/>
            </a:endParaRPr>
          </a:p>
        </p:txBody>
      </p:sp>
      <p:sp>
        <p:nvSpPr>
          <p:cNvPr id="17" name="CustomShape 1">
            <a:extLst>
              <a:ext uri="{FF2B5EF4-FFF2-40B4-BE49-F238E27FC236}">
                <a16:creationId xmlns:a16="http://schemas.microsoft.com/office/drawing/2014/main" id="{884CDEA9-F172-834D-BFD8-9D8BB1B48DD0}"/>
              </a:ext>
            </a:extLst>
          </p:cNvPr>
          <p:cNvSpPr/>
          <p:nvPr/>
        </p:nvSpPr>
        <p:spPr>
          <a:xfrm>
            <a:off x="2800186" y="3135521"/>
            <a:ext cx="6428875" cy="2350584"/>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pPr marL="457200" indent="-457200">
              <a:lnSpc>
                <a:spcPct val="100000"/>
              </a:lnSpc>
              <a:buFont typeface="Arial" panose="020B0604020202020204" pitchFamily="34" charset="0"/>
              <a:buChar char="•"/>
            </a:pPr>
            <a:r>
              <a:rPr lang="en-US" sz="2200" spc="-1" dirty="0">
                <a:solidFill>
                  <a:srgbClr val="0C5C02"/>
                </a:solidFill>
                <a:uFill>
                  <a:solidFill>
                    <a:srgbClr val="FFFFFF"/>
                  </a:solidFill>
                </a:uFill>
              </a:rPr>
              <a:t>Traffic-related PM was associated with increased cardiovascular hospitalizations in the northeastern US</a:t>
            </a:r>
          </a:p>
          <a:p>
            <a:pPr marL="457200" indent="-457200">
              <a:lnSpc>
                <a:spcPct val="100000"/>
              </a:lnSpc>
              <a:buFont typeface="Arial" panose="020B0604020202020204" pitchFamily="34" charset="0"/>
              <a:buChar char="•"/>
            </a:pPr>
            <a:r>
              <a:rPr lang="en-US" sz="2200" spc="-1" dirty="0">
                <a:solidFill>
                  <a:srgbClr val="0C5C02"/>
                </a:solidFill>
                <a:uFill>
                  <a:solidFill>
                    <a:srgbClr val="FFFFFF"/>
                  </a:solidFill>
                </a:uFill>
              </a:rPr>
              <a:t>Issues: Traffic pollution exposure could not be estimated in many cities</a:t>
            </a:r>
          </a:p>
        </p:txBody>
      </p:sp>
      <p:pic>
        <p:nvPicPr>
          <p:cNvPr id="3" name="Picture 2">
            <a:extLst>
              <a:ext uri="{FF2B5EF4-FFF2-40B4-BE49-F238E27FC236}">
                <a16:creationId xmlns:a16="http://schemas.microsoft.com/office/drawing/2014/main" id="{D1EA83C1-659D-FB43-BF3E-87DD0FAAB694}"/>
              </a:ext>
            </a:extLst>
          </p:cNvPr>
          <p:cNvPicPr>
            <a:picLocks noChangeAspect="1"/>
          </p:cNvPicPr>
          <p:nvPr/>
        </p:nvPicPr>
        <p:blipFill rotWithShape="1">
          <a:blip r:embed="rId3"/>
          <a:srcRect l="9822" r="68518" b="70183"/>
          <a:stretch/>
        </p:blipFill>
        <p:spPr>
          <a:xfrm>
            <a:off x="765905" y="3135521"/>
            <a:ext cx="1169581" cy="2254103"/>
          </a:xfrm>
          <a:prstGeom prst="rect">
            <a:avLst/>
          </a:prstGeom>
        </p:spPr>
      </p:pic>
      <p:pic>
        <p:nvPicPr>
          <p:cNvPr id="7" name="Picture 6">
            <a:extLst>
              <a:ext uri="{FF2B5EF4-FFF2-40B4-BE49-F238E27FC236}">
                <a16:creationId xmlns:a16="http://schemas.microsoft.com/office/drawing/2014/main" id="{F6E760C7-DA57-1942-8176-B87CE0531A5E}"/>
              </a:ext>
            </a:extLst>
          </p:cNvPr>
          <p:cNvPicPr>
            <a:picLocks noChangeAspect="1"/>
          </p:cNvPicPr>
          <p:nvPr/>
        </p:nvPicPr>
        <p:blipFill rotWithShape="1">
          <a:blip r:embed="rId3"/>
          <a:srcRect l="-484" t="17112" r="89063" b="28599"/>
          <a:stretch/>
        </p:blipFill>
        <p:spPr>
          <a:xfrm>
            <a:off x="149215" y="1960229"/>
            <a:ext cx="616690" cy="4104168"/>
          </a:xfrm>
          <a:prstGeom prst="rect">
            <a:avLst/>
          </a:prstGeom>
        </p:spPr>
      </p:pic>
      <p:sp>
        <p:nvSpPr>
          <p:cNvPr id="8" name="CustomShape 1">
            <a:extLst>
              <a:ext uri="{FF2B5EF4-FFF2-40B4-BE49-F238E27FC236}">
                <a16:creationId xmlns:a16="http://schemas.microsoft.com/office/drawing/2014/main" id="{7CC08F8E-FD9F-E443-953B-B6ECF0D0CE72}"/>
              </a:ext>
            </a:extLst>
          </p:cNvPr>
          <p:cNvSpPr/>
          <p:nvPr/>
        </p:nvSpPr>
        <p:spPr>
          <a:xfrm>
            <a:off x="457560" y="366120"/>
            <a:ext cx="847044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r>
              <a:rPr lang="en-US" sz="3200" spc="-1" dirty="0">
                <a:solidFill>
                  <a:srgbClr val="0C5C02"/>
                </a:solidFill>
                <a:uFill>
                  <a:solidFill>
                    <a:srgbClr val="FFFFFF"/>
                  </a:solidFill>
                </a:uFill>
                <a:latin typeface="Arial"/>
              </a:rPr>
              <a:t>Sources of pollution and cardiovascular hospitalizations in the northeastern US</a:t>
            </a:r>
            <a:endParaRPr lang="en-US" sz="1800" b="0" strike="noStrike" spc="-1" dirty="0">
              <a:solidFill>
                <a:srgbClr val="0C5C02"/>
              </a:solidFill>
              <a:uFill>
                <a:solidFill>
                  <a:srgbClr val="FFFFFF"/>
                </a:solidFill>
              </a:uFill>
              <a:latin typeface="Arial"/>
            </a:endParaRPr>
          </a:p>
        </p:txBody>
      </p:sp>
    </p:spTree>
    <p:extLst>
      <p:ext uri="{BB962C8B-B14F-4D97-AF65-F5344CB8AC3E}">
        <p14:creationId xmlns:p14="http://schemas.microsoft.com/office/powerpoint/2010/main" val="29768736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ustomShape 1">
            <a:extLst>
              <a:ext uri="{FF2B5EF4-FFF2-40B4-BE49-F238E27FC236}">
                <a16:creationId xmlns:a16="http://schemas.microsoft.com/office/drawing/2014/main" id="{7CC08F8E-FD9F-E443-953B-B6ECF0D0CE72}"/>
              </a:ext>
            </a:extLst>
          </p:cNvPr>
          <p:cNvSpPr/>
          <p:nvPr/>
        </p:nvSpPr>
        <p:spPr>
          <a:xfrm>
            <a:off x="457560" y="366120"/>
            <a:ext cx="847044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r>
              <a:rPr lang="en-US" sz="3200" spc="-1" dirty="0">
                <a:solidFill>
                  <a:srgbClr val="0C5C02"/>
                </a:solidFill>
                <a:uFill>
                  <a:solidFill>
                    <a:srgbClr val="FFFFFF"/>
                  </a:solidFill>
                </a:uFill>
                <a:latin typeface="Arial"/>
              </a:rPr>
              <a:t>Traffic-related air pollution and subclinical health</a:t>
            </a:r>
            <a:endParaRPr lang="en-US" sz="1800" b="0" strike="noStrike" spc="-1" dirty="0">
              <a:solidFill>
                <a:srgbClr val="0C5C02"/>
              </a:solidFill>
              <a:uFill>
                <a:solidFill>
                  <a:srgbClr val="FFFFFF"/>
                </a:solidFill>
              </a:uFill>
              <a:latin typeface="Arial"/>
            </a:endParaRPr>
          </a:p>
        </p:txBody>
      </p:sp>
      <p:sp>
        <p:nvSpPr>
          <p:cNvPr id="12" name="CustomShape 3">
            <a:extLst>
              <a:ext uri="{FF2B5EF4-FFF2-40B4-BE49-F238E27FC236}">
                <a16:creationId xmlns:a16="http://schemas.microsoft.com/office/drawing/2014/main" id="{3236B1E8-CA35-404E-8B96-C0D6DA229CC9}"/>
              </a:ext>
            </a:extLst>
          </p:cNvPr>
          <p:cNvSpPr/>
          <p:nvPr/>
        </p:nvSpPr>
        <p:spPr>
          <a:xfrm>
            <a:off x="457560" y="7010610"/>
            <a:ext cx="3286539" cy="398595"/>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r>
              <a:rPr lang="en-US" sz="1000" b="0" strike="noStrike" spc="-1" dirty="0">
                <a:solidFill>
                  <a:srgbClr val="000000"/>
                </a:solidFill>
                <a:uFill>
                  <a:solidFill>
                    <a:srgbClr val="FFFFFF"/>
                  </a:solidFill>
                </a:uFill>
                <a:latin typeface="Arial"/>
                <a:ea typeface="DejaVu Sans"/>
              </a:rPr>
              <a:t>Krall et al. 2018</a:t>
            </a:r>
            <a:endParaRPr lang="en-US" sz="1000" b="0" strike="noStrike" spc="-1" dirty="0">
              <a:solidFill>
                <a:srgbClr val="000000"/>
              </a:solidFill>
              <a:uFill>
                <a:solidFill>
                  <a:srgbClr val="FFFFFF"/>
                </a:solidFill>
              </a:uFill>
              <a:latin typeface="Arial"/>
            </a:endParaRPr>
          </a:p>
        </p:txBody>
      </p:sp>
      <p:pic>
        <p:nvPicPr>
          <p:cNvPr id="13" name="Picture 12">
            <a:extLst>
              <a:ext uri="{FF2B5EF4-FFF2-40B4-BE49-F238E27FC236}">
                <a16:creationId xmlns:a16="http://schemas.microsoft.com/office/drawing/2014/main" id="{EDDA8872-2C51-A54F-A614-FAF6FE7AAD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1962" y="1735137"/>
            <a:ext cx="9156700" cy="4089400"/>
          </a:xfrm>
          <a:prstGeom prst="rect">
            <a:avLst/>
          </a:prstGeom>
        </p:spPr>
      </p:pic>
    </p:spTree>
    <p:extLst>
      <p:ext uri="{BB962C8B-B14F-4D97-AF65-F5344CB8AC3E}">
        <p14:creationId xmlns:p14="http://schemas.microsoft.com/office/powerpoint/2010/main" val="31965153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CustomShape 1"/>
          <p:cNvSpPr/>
          <p:nvPr/>
        </p:nvSpPr>
        <p:spPr>
          <a:xfrm>
            <a:off x="457559" y="569805"/>
            <a:ext cx="3253049"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r>
              <a:rPr lang="en-US" sz="2400" b="0" strike="noStrike" spc="-1" dirty="0">
                <a:solidFill>
                  <a:srgbClr val="0C5C02"/>
                </a:solidFill>
                <a:uFill>
                  <a:solidFill>
                    <a:srgbClr val="FFFFFF"/>
                  </a:solidFill>
                </a:uFill>
                <a:latin typeface="Arial"/>
                <a:ea typeface="DejaVu Sans"/>
              </a:rPr>
              <a:t>Beijing, China </a:t>
            </a:r>
            <a:r>
              <a:rPr lang="en-US" sz="2400" spc="-1" dirty="0">
                <a:solidFill>
                  <a:srgbClr val="0C5C02"/>
                </a:solidFill>
                <a:uFill>
                  <a:solidFill>
                    <a:srgbClr val="FFFFFF"/>
                  </a:solidFill>
                </a:uFill>
                <a:latin typeface="Arial"/>
                <a:ea typeface="DejaVu Sans"/>
              </a:rPr>
              <a:t>(</a:t>
            </a:r>
            <a:r>
              <a:rPr lang="en-US" sz="2400" b="0" strike="noStrike" spc="-1" dirty="0">
                <a:solidFill>
                  <a:srgbClr val="0C5C02"/>
                </a:solidFill>
                <a:uFill>
                  <a:solidFill>
                    <a:srgbClr val="FFFFFF"/>
                  </a:solidFill>
                </a:uFill>
                <a:latin typeface="Arial"/>
                <a:ea typeface="DejaVu Sans"/>
              </a:rPr>
              <a:t>2011)</a:t>
            </a:r>
            <a:endParaRPr lang="en-US" sz="2400" b="0" strike="noStrike" spc="-1" dirty="0">
              <a:solidFill>
                <a:srgbClr val="0C5C02"/>
              </a:solidFill>
              <a:uFill>
                <a:solidFill>
                  <a:srgbClr val="FFFFFF"/>
                </a:solidFill>
              </a:uFill>
              <a:latin typeface="Arial"/>
            </a:endParaRPr>
          </a:p>
        </p:txBody>
      </p:sp>
      <p:pic>
        <p:nvPicPr>
          <p:cNvPr id="6" name="Picture 5" descr="DSCN0386.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559" y="1115205"/>
            <a:ext cx="3990626" cy="2992969"/>
          </a:xfrm>
          <a:prstGeom prst="rect">
            <a:avLst/>
          </a:prstGeom>
        </p:spPr>
      </p:pic>
      <p:pic>
        <p:nvPicPr>
          <p:cNvPr id="4" name="Picture 3">
            <a:extLst>
              <a:ext uri="{FF2B5EF4-FFF2-40B4-BE49-F238E27FC236}">
                <a16:creationId xmlns:a16="http://schemas.microsoft.com/office/drawing/2014/main" id="{5A2E9119-DDB0-F446-96C6-02251A291E82}"/>
              </a:ext>
            </a:extLst>
          </p:cNvPr>
          <p:cNvPicPr>
            <a:picLocks noChangeAspect="1"/>
          </p:cNvPicPr>
          <p:nvPr/>
        </p:nvPicPr>
        <p:blipFill>
          <a:blip r:embed="rId4"/>
          <a:stretch>
            <a:fillRect/>
          </a:stretch>
        </p:blipFill>
        <p:spPr>
          <a:xfrm>
            <a:off x="4900336" y="1115205"/>
            <a:ext cx="4364747" cy="2992969"/>
          </a:xfrm>
          <a:prstGeom prst="rect">
            <a:avLst/>
          </a:prstGeom>
        </p:spPr>
      </p:pic>
      <p:sp>
        <p:nvSpPr>
          <p:cNvPr id="5" name="CustomShape 3">
            <a:extLst>
              <a:ext uri="{FF2B5EF4-FFF2-40B4-BE49-F238E27FC236}">
                <a16:creationId xmlns:a16="http://schemas.microsoft.com/office/drawing/2014/main" id="{527E0BE3-44F7-C84A-AD66-CF062197CF95}"/>
              </a:ext>
            </a:extLst>
          </p:cNvPr>
          <p:cNvSpPr/>
          <p:nvPr/>
        </p:nvSpPr>
        <p:spPr>
          <a:xfrm>
            <a:off x="4860580" y="4108174"/>
            <a:ext cx="4866516" cy="563217"/>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r>
              <a:rPr lang="en-US" sz="1000" b="0" strike="noStrike" spc="-1" dirty="0">
                <a:solidFill>
                  <a:srgbClr val="000000"/>
                </a:solidFill>
                <a:uFill>
                  <a:solidFill>
                    <a:srgbClr val="FFFFFF"/>
                  </a:solidFill>
                </a:uFill>
                <a:latin typeface="Arial"/>
                <a:ea typeface="DejaVu Sans"/>
              </a:rPr>
              <a:t>Image: </a:t>
            </a:r>
            <a:r>
              <a:rPr lang="en-US" sz="1000" b="0" strike="noStrike" spc="-1" dirty="0" err="1">
                <a:solidFill>
                  <a:srgbClr val="000000"/>
                </a:solidFill>
                <a:uFill>
                  <a:solidFill>
                    <a:srgbClr val="FFFFFF"/>
                  </a:solidFill>
                </a:uFill>
                <a:latin typeface="Arial"/>
                <a:ea typeface="DejaVu Sans"/>
              </a:rPr>
              <a:t>nytimes.com</a:t>
            </a:r>
            <a:r>
              <a:rPr lang="en-US" sz="1000" b="0" strike="noStrike" spc="-1" dirty="0">
                <a:solidFill>
                  <a:srgbClr val="000000"/>
                </a:solidFill>
                <a:uFill>
                  <a:solidFill>
                    <a:srgbClr val="FFFFFF"/>
                  </a:solidFill>
                </a:uFill>
                <a:latin typeface="Arial"/>
                <a:ea typeface="DejaVu Sans"/>
              </a:rPr>
              <a:t>, </a:t>
            </a:r>
            <a:r>
              <a:rPr lang="en-US" sz="1000" spc="-1" dirty="0">
                <a:solidFill>
                  <a:srgbClr val="000000"/>
                </a:solidFill>
                <a:uFill>
                  <a:solidFill>
                    <a:srgbClr val="FFFFFF"/>
                  </a:solidFill>
                </a:uFill>
              </a:rPr>
              <a:t>Narendra Shrestha/EPA, via Shutterstock</a:t>
            </a:r>
            <a:endParaRPr lang="en-US" sz="1000" b="0" strike="noStrike" spc="-1" dirty="0">
              <a:solidFill>
                <a:srgbClr val="000000"/>
              </a:solidFill>
              <a:uFill>
                <a:solidFill>
                  <a:srgbClr val="FFFFFF"/>
                </a:solidFill>
              </a:uFill>
              <a:latin typeface="Arial"/>
            </a:endParaRPr>
          </a:p>
        </p:txBody>
      </p:sp>
      <p:sp>
        <p:nvSpPr>
          <p:cNvPr id="7" name="CustomShape 1">
            <a:extLst>
              <a:ext uri="{FF2B5EF4-FFF2-40B4-BE49-F238E27FC236}">
                <a16:creationId xmlns:a16="http://schemas.microsoft.com/office/drawing/2014/main" id="{79AFF6D0-022D-2E48-AA41-4F11E302A87D}"/>
              </a:ext>
            </a:extLst>
          </p:cNvPr>
          <p:cNvSpPr/>
          <p:nvPr/>
        </p:nvSpPr>
        <p:spPr>
          <a:xfrm>
            <a:off x="4860580" y="569805"/>
            <a:ext cx="4031629"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r>
              <a:rPr lang="en-US" sz="2400" b="0" strike="noStrike" spc="-1" dirty="0">
                <a:solidFill>
                  <a:srgbClr val="0C5C02"/>
                </a:solidFill>
                <a:uFill>
                  <a:solidFill>
                    <a:srgbClr val="FFFFFF"/>
                  </a:solidFill>
                </a:uFill>
                <a:latin typeface="Arial"/>
                <a:ea typeface="DejaVu Sans"/>
              </a:rPr>
              <a:t>Canberra, Australia (2020)</a:t>
            </a:r>
            <a:endParaRPr lang="en-US" sz="2400" b="0" strike="noStrike" spc="-1" dirty="0">
              <a:solidFill>
                <a:srgbClr val="0C5C02"/>
              </a:solidFill>
              <a:uFill>
                <a:solidFill>
                  <a:srgbClr val="FFFFFF"/>
                </a:solidFill>
              </a:uFill>
              <a:latin typeface="Arial"/>
            </a:endParaRPr>
          </a:p>
        </p:txBody>
      </p:sp>
      <p:sp>
        <p:nvSpPr>
          <p:cNvPr id="8" name="CustomShape 1">
            <a:extLst>
              <a:ext uri="{FF2B5EF4-FFF2-40B4-BE49-F238E27FC236}">
                <a16:creationId xmlns:a16="http://schemas.microsoft.com/office/drawing/2014/main" id="{06D55945-FD99-0F4E-A8CE-D930F364713B}"/>
              </a:ext>
            </a:extLst>
          </p:cNvPr>
          <p:cNvSpPr/>
          <p:nvPr/>
        </p:nvSpPr>
        <p:spPr>
          <a:xfrm>
            <a:off x="461279" y="4398691"/>
            <a:ext cx="4260215"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r>
              <a:rPr lang="en-US" sz="2400" b="0" strike="noStrike" spc="-1" dirty="0">
                <a:solidFill>
                  <a:srgbClr val="0C5C02"/>
                </a:solidFill>
                <a:uFill>
                  <a:solidFill>
                    <a:srgbClr val="FFFFFF"/>
                  </a:solidFill>
                </a:uFill>
                <a:latin typeface="Arial"/>
                <a:ea typeface="DejaVu Sans"/>
              </a:rPr>
              <a:t>Los Angeles, CA (2020)</a:t>
            </a:r>
            <a:endParaRPr lang="en-US" sz="2400" b="0" strike="noStrike" spc="-1" dirty="0">
              <a:solidFill>
                <a:srgbClr val="0C5C02"/>
              </a:solidFill>
              <a:uFill>
                <a:solidFill>
                  <a:srgbClr val="FFFFFF"/>
                </a:solidFill>
              </a:uFill>
              <a:latin typeface="Arial"/>
            </a:endParaRPr>
          </a:p>
        </p:txBody>
      </p:sp>
      <p:pic>
        <p:nvPicPr>
          <p:cNvPr id="9" name="Picture 8">
            <a:extLst>
              <a:ext uri="{FF2B5EF4-FFF2-40B4-BE49-F238E27FC236}">
                <a16:creationId xmlns:a16="http://schemas.microsoft.com/office/drawing/2014/main" id="{FDD41094-7306-E04D-9F8B-1B68197A9CF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7560" y="4944092"/>
            <a:ext cx="3302834" cy="2477126"/>
          </a:xfrm>
          <a:prstGeom prst="rect">
            <a:avLst/>
          </a:prstGeom>
        </p:spPr>
      </p:pic>
      <p:sp>
        <p:nvSpPr>
          <p:cNvPr id="10" name="CustomShape 1">
            <a:extLst>
              <a:ext uri="{FF2B5EF4-FFF2-40B4-BE49-F238E27FC236}">
                <a16:creationId xmlns:a16="http://schemas.microsoft.com/office/drawing/2014/main" id="{DCC8937F-6B27-EE4A-BF39-45BA8DFDBEEC}"/>
              </a:ext>
            </a:extLst>
          </p:cNvPr>
          <p:cNvSpPr/>
          <p:nvPr/>
        </p:nvSpPr>
        <p:spPr>
          <a:xfrm>
            <a:off x="4900336" y="4398691"/>
            <a:ext cx="4260215"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r>
              <a:rPr lang="en-US" sz="2400" b="0" strike="noStrike" spc="-1" dirty="0">
                <a:solidFill>
                  <a:srgbClr val="0C5C02"/>
                </a:solidFill>
                <a:uFill>
                  <a:solidFill>
                    <a:srgbClr val="FFFFFF"/>
                  </a:solidFill>
                </a:uFill>
                <a:latin typeface="Arial"/>
                <a:ea typeface="DejaVu Sans"/>
              </a:rPr>
              <a:t>Northern VA?</a:t>
            </a:r>
            <a:endParaRPr lang="en-US" sz="2400" b="0" strike="noStrike" spc="-1" dirty="0">
              <a:solidFill>
                <a:srgbClr val="0C5C02"/>
              </a:solidFill>
              <a:uFill>
                <a:solidFill>
                  <a:srgbClr val="FFFFFF"/>
                </a:solidFill>
              </a:uFill>
              <a:latin typeface="Arial"/>
            </a:endParaRPr>
          </a:p>
        </p:txBody>
      </p:sp>
    </p:spTree>
    <p:extLst>
      <p:ext uri="{BB962C8B-B14F-4D97-AF65-F5344CB8AC3E}">
        <p14:creationId xmlns:p14="http://schemas.microsoft.com/office/powerpoint/2010/main" val="15050599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ustomShape 1">
            <a:extLst>
              <a:ext uri="{FF2B5EF4-FFF2-40B4-BE49-F238E27FC236}">
                <a16:creationId xmlns:a16="http://schemas.microsoft.com/office/drawing/2014/main" id="{7CC08F8E-FD9F-E443-953B-B6ECF0D0CE72}"/>
              </a:ext>
            </a:extLst>
          </p:cNvPr>
          <p:cNvSpPr/>
          <p:nvPr/>
        </p:nvSpPr>
        <p:spPr>
          <a:xfrm>
            <a:off x="457560" y="366120"/>
            <a:ext cx="847044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r>
              <a:rPr lang="en-US" sz="3200" spc="-1" dirty="0">
                <a:solidFill>
                  <a:srgbClr val="0C5C02"/>
                </a:solidFill>
                <a:uFill>
                  <a:solidFill>
                    <a:srgbClr val="FFFFFF"/>
                  </a:solidFill>
                </a:uFill>
                <a:latin typeface="Arial"/>
              </a:rPr>
              <a:t>Traffic-related air pollution and subclinical health</a:t>
            </a:r>
            <a:endParaRPr lang="en-US" sz="1800" b="0" strike="noStrike" spc="-1" dirty="0">
              <a:solidFill>
                <a:srgbClr val="0C5C02"/>
              </a:solidFill>
              <a:uFill>
                <a:solidFill>
                  <a:srgbClr val="FFFFFF"/>
                </a:solidFill>
              </a:uFill>
              <a:latin typeface="Arial"/>
            </a:endParaRPr>
          </a:p>
        </p:txBody>
      </p:sp>
      <p:sp>
        <p:nvSpPr>
          <p:cNvPr id="12" name="CustomShape 3">
            <a:extLst>
              <a:ext uri="{FF2B5EF4-FFF2-40B4-BE49-F238E27FC236}">
                <a16:creationId xmlns:a16="http://schemas.microsoft.com/office/drawing/2014/main" id="{3236B1E8-CA35-404E-8B96-C0D6DA229CC9}"/>
              </a:ext>
            </a:extLst>
          </p:cNvPr>
          <p:cNvSpPr/>
          <p:nvPr/>
        </p:nvSpPr>
        <p:spPr>
          <a:xfrm>
            <a:off x="457560" y="7010610"/>
            <a:ext cx="3286539" cy="398595"/>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r>
              <a:rPr lang="en-US" sz="1000" b="0" strike="noStrike" spc="-1" dirty="0">
                <a:solidFill>
                  <a:srgbClr val="000000"/>
                </a:solidFill>
                <a:uFill>
                  <a:solidFill>
                    <a:srgbClr val="FFFFFF"/>
                  </a:solidFill>
                </a:uFill>
                <a:latin typeface="Arial"/>
                <a:ea typeface="DejaVu Sans"/>
              </a:rPr>
              <a:t>Krall et al. 2018</a:t>
            </a:r>
            <a:endParaRPr lang="en-US" sz="1000" b="0" strike="noStrike" spc="-1" dirty="0">
              <a:solidFill>
                <a:srgbClr val="000000"/>
              </a:solidFill>
              <a:uFill>
                <a:solidFill>
                  <a:srgbClr val="FFFFFF"/>
                </a:solidFill>
              </a:uFill>
              <a:latin typeface="Arial"/>
            </a:endParaRPr>
          </a:p>
        </p:txBody>
      </p:sp>
      <p:pic>
        <p:nvPicPr>
          <p:cNvPr id="13" name="Picture 12">
            <a:extLst>
              <a:ext uri="{FF2B5EF4-FFF2-40B4-BE49-F238E27FC236}">
                <a16:creationId xmlns:a16="http://schemas.microsoft.com/office/drawing/2014/main" id="{EDDA8872-2C51-A54F-A614-FAF6FE7AAD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1962" y="1735137"/>
            <a:ext cx="9156700" cy="4089400"/>
          </a:xfrm>
          <a:prstGeom prst="rect">
            <a:avLst/>
          </a:prstGeom>
        </p:spPr>
      </p:pic>
      <p:sp>
        <p:nvSpPr>
          <p:cNvPr id="15" name="CustomShape 3">
            <a:extLst>
              <a:ext uri="{FF2B5EF4-FFF2-40B4-BE49-F238E27FC236}">
                <a16:creationId xmlns:a16="http://schemas.microsoft.com/office/drawing/2014/main" id="{C1A67E7E-7086-3A4D-A1B8-6ABAEC6B1BC0}"/>
              </a:ext>
            </a:extLst>
          </p:cNvPr>
          <p:cNvSpPr/>
          <p:nvPr/>
        </p:nvSpPr>
        <p:spPr>
          <a:xfrm>
            <a:off x="2955415" y="3596278"/>
            <a:ext cx="1553085" cy="1191622"/>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lstStyle/>
          <a:p>
            <a:r>
              <a:rPr lang="en-US" sz="2000" b="0" strike="noStrike" spc="-1" dirty="0">
                <a:solidFill>
                  <a:srgbClr val="000000"/>
                </a:solidFill>
                <a:uFill>
                  <a:solidFill>
                    <a:srgbClr val="FFFFFF"/>
                  </a:solidFill>
                </a:uFill>
                <a:latin typeface="Arial"/>
                <a:ea typeface="DejaVu Sans"/>
              </a:rPr>
              <a:t>Brake wear</a:t>
            </a:r>
          </a:p>
          <a:p>
            <a:r>
              <a:rPr lang="en-US" sz="2000" spc="-1" dirty="0">
                <a:solidFill>
                  <a:srgbClr val="000000"/>
                </a:solidFill>
                <a:uFill>
                  <a:solidFill>
                    <a:srgbClr val="FFFFFF"/>
                  </a:solidFill>
                </a:uFill>
                <a:latin typeface="Arial"/>
              </a:rPr>
              <a:t>Tire wear</a:t>
            </a:r>
          </a:p>
          <a:p>
            <a:r>
              <a:rPr lang="en-US" sz="2000" b="0" strike="noStrike" spc="-1" dirty="0">
                <a:solidFill>
                  <a:srgbClr val="000000"/>
                </a:solidFill>
                <a:uFill>
                  <a:solidFill>
                    <a:srgbClr val="FFFFFF"/>
                  </a:solidFill>
                </a:uFill>
                <a:latin typeface="Arial"/>
              </a:rPr>
              <a:t>Road dust?</a:t>
            </a:r>
          </a:p>
        </p:txBody>
      </p:sp>
    </p:spTree>
    <p:extLst>
      <p:ext uri="{BB962C8B-B14F-4D97-AF65-F5344CB8AC3E}">
        <p14:creationId xmlns:p14="http://schemas.microsoft.com/office/powerpoint/2010/main" val="12163902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ustomShape 1">
            <a:extLst>
              <a:ext uri="{FF2B5EF4-FFF2-40B4-BE49-F238E27FC236}">
                <a16:creationId xmlns:a16="http://schemas.microsoft.com/office/drawing/2014/main" id="{7CC08F8E-FD9F-E443-953B-B6ECF0D0CE72}"/>
              </a:ext>
            </a:extLst>
          </p:cNvPr>
          <p:cNvSpPr/>
          <p:nvPr/>
        </p:nvSpPr>
        <p:spPr>
          <a:xfrm>
            <a:off x="457560" y="366120"/>
            <a:ext cx="847044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r>
              <a:rPr lang="en-US" sz="3200" spc="-1" dirty="0">
                <a:solidFill>
                  <a:srgbClr val="0C5C02"/>
                </a:solidFill>
                <a:uFill>
                  <a:solidFill>
                    <a:srgbClr val="FFFFFF"/>
                  </a:solidFill>
                </a:uFill>
                <a:latin typeface="Arial"/>
              </a:rPr>
              <a:t>Traffic-related air pollution and subclinical health</a:t>
            </a:r>
            <a:endParaRPr lang="en-US" sz="1800" b="0" strike="noStrike" spc="-1" dirty="0">
              <a:solidFill>
                <a:srgbClr val="0C5C02"/>
              </a:solidFill>
              <a:uFill>
                <a:solidFill>
                  <a:srgbClr val="FFFFFF"/>
                </a:solidFill>
              </a:uFill>
              <a:latin typeface="Arial"/>
            </a:endParaRPr>
          </a:p>
        </p:txBody>
      </p:sp>
      <p:sp>
        <p:nvSpPr>
          <p:cNvPr id="12" name="CustomShape 3">
            <a:extLst>
              <a:ext uri="{FF2B5EF4-FFF2-40B4-BE49-F238E27FC236}">
                <a16:creationId xmlns:a16="http://schemas.microsoft.com/office/drawing/2014/main" id="{3236B1E8-CA35-404E-8B96-C0D6DA229CC9}"/>
              </a:ext>
            </a:extLst>
          </p:cNvPr>
          <p:cNvSpPr/>
          <p:nvPr/>
        </p:nvSpPr>
        <p:spPr>
          <a:xfrm>
            <a:off x="457560" y="7010610"/>
            <a:ext cx="3286539" cy="398595"/>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r>
              <a:rPr lang="en-US" sz="1000" b="0" strike="noStrike" spc="-1" dirty="0">
                <a:solidFill>
                  <a:srgbClr val="000000"/>
                </a:solidFill>
                <a:uFill>
                  <a:solidFill>
                    <a:srgbClr val="FFFFFF"/>
                  </a:solidFill>
                </a:uFill>
                <a:latin typeface="Arial"/>
                <a:ea typeface="DejaVu Sans"/>
              </a:rPr>
              <a:t>Krall et al. 2018</a:t>
            </a:r>
            <a:endParaRPr lang="en-US" sz="1000" b="0" strike="noStrike" spc="-1" dirty="0">
              <a:solidFill>
                <a:srgbClr val="000000"/>
              </a:solidFill>
              <a:uFill>
                <a:solidFill>
                  <a:srgbClr val="FFFFFF"/>
                </a:solidFill>
              </a:uFill>
              <a:latin typeface="Arial"/>
            </a:endParaRPr>
          </a:p>
        </p:txBody>
      </p:sp>
      <p:pic>
        <p:nvPicPr>
          <p:cNvPr id="13" name="Picture 12">
            <a:extLst>
              <a:ext uri="{FF2B5EF4-FFF2-40B4-BE49-F238E27FC236}">
                <a16:creationId xmlns:a16="http://schemas.microsoft.com/office/drawing/2014/main" id="{EDDA8872-2C51-A54F-A614-FAF6FE7AAD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1962" y="1735137"/>
            <a:ext cx="9156700" cy="4089400"/>
          </a:xfrm>
          <a:prstGeom prst="rect">
            <a:avLst/>
          </a:prstGeom>
        </p:spPr>
      </p:pic>
      <p:sp>
        <p:nvSpPr>
          <p:cNvPr id="5" name="Rectangle 4">
            <a:extLst>
              <a:ext uri="{FF2B5EF4-FFF2-40B4-BE49-F238E27FC236}">
                <a16:creationId xmlns:a16="http://schemas.microsoft.com/office/drawing/2014/main" id="{58EBAFA9-B8D7-854F-8791-3968AD0D8324}"/>
              </a:ext>
            </a:extLst>
          </p:cNvPr>
          <p:cNvSpPr/>
          <p:nvPr/>
        </p:nvSpPr>
        <p:spPr>
          <a:xfrm>
            <a:off x="251791" y="2934675"/>
            <a:ext cx="2363818" cy="3062087"/>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ustomShape 3">
            <a:extLst>
              <a:ext uri="{FF2B5EF4-FFF2-40B4-BE49-F238E27FC236}">
                <a16:creationId xmlns:a16="http://schemas.microsoft.com/office/drawing/2014/main" id="{83EAF61B-49E1-5F47-AE1E-C2BF55982B45}"/>
              </a:ext>
            </a:extLst>
          </p:cNvPr>
          <p:cNvSpPr/>
          <p:nvPr/>
        </p:nvSpPr>
        <p:spPr>
          <a:xfrm>
            <a:off x="1753773" y="2934675"/>
            <a:ext cx="3286539" cy="398595"/>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r>
              <a:rPr lang="en-US" sz="5000" b="0" strike="noStrike" spc="-1" dirty="0">
                <a:solidFill>
                  <a:srgbClr val="FF0000"/>
                </a:solidFill>
                <a:uFill>
                  <a:solidFill>
                    <a:srgbClr val="FFFFFF"/>
                  </a:solidFill>
                </a:uFill>
                <a:latin typeface="Arial"/>
              </a:rPr>
              <a:t>?</a:t>
            </a:r>
          </a:p>
        </p:txBody>
      </p:sp>
    </p:spTree>
    <p:extLst>
      <p:ext uri="{BB962C8B-B14F-4D97-AF65-F5344CB8AC3E}">
        <p14:creationId xmlns:p14="http://schemas.microsoft.com/office/powerpoint/2010/main" val="4762920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ustomShape 1">
            <a:extLst>
              <a:ext uri="{FF2B5EF4-FFF2-40B4-BE49-F238E27FC236}">
                <a16:creationId xmlns:a16="http://schemas.microsoft.com/office/drawing/2014/main" id="{7CC08F8E-FD9F-E443-953B-B6ECF0D0CE72}"/>
              </a:ext>
            </a:extLst>
          </p:cNvPr>
          <p:cNvSpPr/>
          <p:nvPr/>
        </p:nvSpPr>
        <p:spPr>
          <a:xfrm>
            <a:off x="457560" y="366120"/>
            <a:ext cx="847044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r>
              <a:rPr lang="en-US" sz="3200" spc="-1" dirty="0">
                <a:solidFill>
                  <a:srgbClr val="0C5C02"/>
                </a:solidFill>
                <a:uFill>
                  <a:solidFill>
                    <a:srgbClr val="FFFFFF"/>
                  </a:solidFill>
                </a:uFill>
                <a:latin typeface="Arial"/>
              </a:rPr>
              <a:t>The GEST-DC study: Exposure to traffic-related air pollution in the DC metro area</a:t>
            </a:r>
            <a:endParaRPr lang="en-US" sz="1800" b="0" strike="noStrike" spc="-1" dirty="0">
              <a:solidFill>
                <a:srgbClr val="0C5C02"/>
              </a:solidFill>
              <a:uFill>
                <a:solidFill>
                  <a:srgbClr val="FFFFFF"/>
                </a:solidFill>
              </a:uFill>
              <a:latin typeface="Arial"/>
            </a:endParaRPr>
          </a:p>
        </p:txBody>
      </p:sp>
      <p:pic>
        <p:nvPicPr>
          <p:cNvPr id="2" name="Picture 1">
            <a:extLst>
              <a:ext uri="{FF2B5EF4-FFF2-40B4-BE49-F238E27FC236}">
                <a16:creationId xmlns:a16="http://schemas.microsoft.com/office/drawing/2014/main" id="{282DA60C-B52A-3D48-8380-BF592CAEC69D}"/>
              </a:ext>
            </a:extLst>
          </p:cNvPr>
          <p:cNvPicPr>
            <a:picLocks noChangeAspect="1"/>
          </p:cNvPicPr>
          <p:nvPr/>
        </p:nvPicPr>
        <p:blipFill>
          <a:blip r:embed="rId3"/>
          <a:stretch>
            <a:fillRect/>
          </a:stretch>
        </p:blipFill>
        <p:spPr>
          <a:xfrm>
            <a:off x="665013" y="1806167"/>
            <a:ext cx="8678551" cy="4977404"/>
          </a:xfrm>
          <a:prstGeom prst="rect">
            <a:avLst/>
          </a:prstGeom>
        </p:spPr>
      </p:pic>
    </p:spTree>
    <p:extLst>
      <p:ext uri="{BB962C8B-B14F-4D97-AF65-F5344CB8AC3E}">
        <p14:creationId xmlns:p14="http://schemas.microsoft.com/office/powerpoint/2010/main" val="8517971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ustomShape 1">
            <a:extLst>
              <a:ext uri="{FF2B5EF4-FFF2-40B4-BE49-F238E27FC236}">
                <a16:creationId xmlns:a16="http://schemas.microsoft.com/office/drawing/2014/main" id="{7CC08F8E-FD9F-E443-953B-B6ECF0D0CE72}"/>
              </a:ext>
            </a:extLst>
          </p:cNvPr>
          <p:cNvSpPr/>
          <p:nvPr/>
        </p:nvSpPr>
        <p:spPr>
          <a:xfrm>
            <a:off x="457560" y="366120"/>
            <a:ext cx="847044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r>
              <a:rPr lang="en-US" sz="3200" spc="-1" dirty="0">
                <a:solidFill>
                  <a:srgbClr val="0C5C02"/>
                </a:solidFill>
                <a:uFill>
                  <a:solidFill>
                    <a:srgbClr val="FFFFFF"/>
                  </a:solidFill>
                </a:uFill>
                <a:latin typeface="Arial"/>
              </a:rPr>
              <a:t>The GEST-DC study</a:t>
            </a:r>
            <a:endParaRPr lang="en-US" sz="1800" b="0" strike="noStrike" spc="-1" dirty="0">
              <a:solidFill>
                <a:srgbClr val="0C5C02"/>
              </a:solidFill>
              <a:uFill>
                <a:solidFill>
                  <a:srgbClr val="FFFFFF"/>
                </a:solidFill>
              </a:uFill>
              <a:latin typeface="Arial"/>
            </a:endParaRPr>
          </a:p>
        </p:txBody>
      </p:sp>
      <p:sp>
        <p:nvSpPr>
          <p:cNvPr id="4" name="CustomShape 1">
            <a:extLst>
              <a:ext uri="{FF2B5EF4-FFF2-40B4-BE49-F238E27FC236}">
                <a16:creationId xmlns:a16="http://schemas.microsoft.com/office/drawing/2014/main" id="{14BB8444-BD23-0345-8578-518609B2AD1E}"/>
              </a:ext>
            </a:extLst>
          </p:cNvPr>
          <p:cNvSpPr/>
          <p:nvPr/>
        </p:nvSpPr>
        <p:spPr>
          <a:xfrm>
            <a:off x="339263" y="1398457"/>
            <a:ext cx="9293834" cy="2372144"/>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pPr marL="457200" indent="-457200">
              <a:buFont typeface="Arial" panose="020B0604020202020204" pitchFamily="34" charset="0"/>
              <a:buChar char="•"/>
            </a:pPr>
            <a:r>
              <a:rPr lang="en-US" sz="2200" spc="-1" dirty="0">
                <a:solidFill>
                  <a:srgbClr val="0C5C02"/>
                </a:solidFill>
                <a:uFill>
                  <a:solidFill>
                    <a:srgbClr val="FFFFFF"/>
                  </a:solidFill>
                </a:uFill>
              </a:rPr>
              <a:t>Exposure to air pollution during pregnancy may increase risk of pre-term birth, low birthweight, gestational diabetes, and preeclampsia.</a:t>
            </a:r>
            <a:r>
              <a:rPr lang="en-US" sz="2200" spc="-1" baseline="30000" dirty="0">
                <a:solidFill>
                  <a:srgbClr val="0C5C02"/>
                </a:solidFill>
                <a:uFill>
                  <a:solidFill>
                    <a:srgbClr val="FFFFFF"/>
                  </a:solidFill>
                </a:uFill>
              </a:rPr>
              <a:t>1-3</a:t>
            </a:r>
          </a:p>
          <a:p>
            <a:pPr marL="457200" indent="-457200">
              <a:buFont typeface="Arial" panose="020B0604020202020204" pitchFamily="34" charset="0"/>
              <a:buChar char="•"/>
            </a:pPr>
            <a:r>
              <a:rPr lang="en-US" sz="2200" spc="-1" dirty="0">
                <a:solidFill>
                  <a:srgbClr val="0C5C02"/>
                </a:solidFill>
                <a:uFill>
                  <a:solidFill>
                    <a:srgbClr val="FFFFFF"/>
                  </a:solidFill>
                </a:uFill>
              </a:rPr>
              <a:t>Women in the DC metro area, compared with other cities, </a:t>
            </a:r>
          </a:p>
          <a:p>
            <a:pPr marL="914400" lvl="1" indent="-457200">
              <a:buFont typeface="Arial" panose="020B0604020202020204" pitchFamily="34" charset="0"/>
              <a:buChar char="•"/>
            </a:pPr>
            <a:r>
              <a:rPr lang="en-US" sz="2200" spc="-1" dirty="0">
                <a:solidFill>
                  <a:srgbClr val="0C5C02"/>
                </a:solidFill>
                <a:uFill>
                  <a:solidFill>
                    <a:srgbClr val="FFFFFF"/>
                  </a:solidFill>
                </a:uFill>
              </a:rPr>
              <a:t>are employed at higher rates (64.1% vs. 55% in LA and NYC)</a:t>
            </a:r>
            <a:r>
              <a:rPr lang="en-US" sz="2200" spc="-1" baseline="30000" dirty="0">
                <a:solidFill>
                  <a:srgbClr val="0C5C02"/>
                </a:solidFill>
                <a:uFill>
                  <a:solidFill>
                    <a:srgbClr val="FFFFFF"/>
                  </a:solidFill>
                </a:uFill>
              </a:rPr>
              <a:t>4</a:t>
            </a:r>
          </a:p>
          <a:p>
            <a:pPr marL="914400" lvl="1" indent="-457200">
              <a:buFont typeface="Arial" panose="020B0604020202020204" pitchFamily="34" charset="0"/>
              <a:buChar char="•"/>
            </a:pPr>
            <a:r>
              <a:rPr lang="en-US" sz="2200" spc="-1" dirty="0">
                <a:solidFill>
                  <a:srgbClr val="0C5C02"/>
                </a:solidFill>
                <a:uFill>
                  <a:solidFill>
                    <a:srgbClr val="FFFFFF"/>
                  </a:solidFill>
                </a:uFill>
              </a:rPr>
              <a:t>have long, congested auto commutes (&gt;80 delay hours annually)</a:t>
            </a:r>
            <a:r>
              <a:rPr lang="en-US" sz="2200" spc="-1" baseline="30000" dirty="0">
                <a:solidFill>
                  <a:srgbClr val="0C5C02"/>
                </a:solidFill>
                <a:uFill>
                  <a:solidFill>
                    <a:srgbClr val="FFFFFF"/>
                  </a:solidFill>
                </a:uFill>
              </a:rPr>
              <a:t>5-6</a:t>
            </a:r>
            <a:r>
              <a:rPr lang="en-US" sz="2200" spc="-1" dirty="0">
                <a:solidFill>
                  <a:srgbClr val="0C5C02"/>
                </a:solidFill>
                <a:uFill>
                  <a:solidFill>
                    <a:srgbClr val="FFFFFF"/>
                  </a:solidFill>
                </a:uFill>
              </a:rPr>
              <a:t>  </a:t>
            </a:r>
          </a:p>
          <a:p>
            <a:pPr marL="457200" indent="-457200">
              <a:buFont typeface="Arial" panose="020B0604020202020204" pitchFamily="34" charset="0"/>
              <a:buChar char="•"/>
            </a:pPr>
            <a:endParaRPr lang="en-US" sz="2200" spc="-1" dirty="0">
              <a:solidFill>
                <a:srgbClr val="0C5C02"/>
              </a:solidFill>
              <a:uFill>
                <a:solidFill>
                  <a:srgbClr val="FFFFFF"/>
                </a:solidFill>
              </a:uFill>
            </a:endParaRPr>
          </a:p>
        </p:txBody>
      </p:sp>
      <p:sp>
        <p:nvSpPr>
          <p:cNvPr id="3" name="Rectangle 2">
            <a:extLst>
              <a:ext uri="{FF2B5EF4-FFF2-40B4-BE49-F238E27FC236}">
                <a16:creationId xmlns:a16="http://schemas.microsoft.com/office/drawing/2014/main" id="{1EB91DD5-9387-1C47-A349-556E8BC281C2}"/>
              </a:ext>
            </a:extLst>
          </p:cNvPr>
          <p:cNvSpPr/>
          <p:nvPr/>
        </p:nvSpPr>
        <p:spPr>
          <a:xfrm>
            <a:off x="339264" y="6528390"/>
            <a:ext cx="8707031" cy="646331"/>
          </a:xfrm>
          <a:prstGeom prst="rect">
            <a:avLst/>
          </a:prstGeom>
        </p:spPr>
        <p:txBody>
          <a:bodyPr wrap="square">
            <a:spAutoFit/>
          </a:bodyPr>
          <a:lstStyle/>
          <a:p>
            <a:r>
              <a:rPr lang="en-US" sz="1200" dirty="0">
                <a:latin typeface="Arial" panose="020B0604020202020204" pitchFamily="34" charset="0"/>
                <a:cs typeface="Arial" panose="020B0604020202020204" pitchFamily="34" charset="0"/>
              </a:rPr>
              <a:t> </a:t>
            </a:r>
            <a:r>
              <a:rPr lang="en-US" sz="1200" baseline="30000" dirty="0">
                <a:latin typeface="Arial" panose="020B0604020202020204" pitchFamily="34" charset="0"/>
                <a:cs typeface="Arial" panose="020B0604020202020204" pitchFamily="34" charset="0"/>
              </a:rPr>
              <a:t>1</a:t>
            </a:r>
            <a:r>
              <a:rPr lang="en-US" sz="1200" dirty="0">
                <a:latin typeface="Arial" panose="020B0604020202020204" pitchFamily="34" charset="0"/>
                <a:cs typeface="Arial" panose="020B0604020202020204" pitchFamily="34" charset="0"/>
              </a:rPr>
              <a:t>Bell et al. (2010) Epidemiology; </a:t>
            </a:r>
            <a:r>
              <a:rPr lang="en-US" sz="1200" baseline="30000" dirty="0">
                <a:latin typeface="Arial" panose="020B0604020202020204" pitchFamily="34" charset="0"/>
                <a:cs typeface="Arial" panose="020B0604020202020204" pitchFamily="34" charset="0"/>
              </a:rPr>
              <a:t>2</a:t>
            </a:r>
            <a:r>
              <a:rPr lang="en-US" sz="1200" dirty="0">
                <a:latin typeface="Arial" panose="020B0604020202020204" pitchFamily="34" charset="0"/>
                <a:cs typeface="Arial" panose="020B0604020202020204" pitchFamily="34" charset="0"/>
              </a:rPr>
              <a:t>Sapkota et al. (2012) Air Quality, Atmosphere &amp; Health; </a:t>
            </a:r>
            <a:r>
              <a:rPr lang="en-US" sz="1200" baseline="30000" dirty="0">
                <a:latin typeface="Arial" panose="020B0604020202020204" pitchFamily="34" charset="0"/>
                <a:cs typeface="Arial" panose="020B0604020202020204" pitchFamily="34" charset="0"/>
              </a:rPr>
              <a:t>3</a:t>
            </a:r>
            <a:r>
              <a:rPr lang="en-US" sz="1200" dirty="0">
                <a:latin typeface="Arial" panose="020B0604020202020204" pitchFamily="34" charset="0"/>
                <a:cs typeface="Arial" panose="020B0604020202020204" pitchFamily="34" charset="0"/>
              </a:rPr>
              <a:t>Malmqvist et al. (2013) Environmental Health Perspectives; </a:t>
            </a:r>
            <a:r>
              <a:rPr lang="en-US" sz="1200" baseline="30000" dirty="0">
                <a:latin typeface="Arial" panose="020B0604020202020204" pitchFamily="34" charset="0"/>
                <a:cs typeface="Arial" panose="020B0604020202020204" pitchFamily="34" charset="0"/>
              </a:rPr>
              <a:t>4</a:t>
            </a:r>
            <a:r>
              <a:rPr lang="en-US" sz="1200" dirty="0">
                <a:latin typeface="Arial" panose="020B0604020202020204" pitchFamily="34" charset="0"/>
                <a:cs typeface="Arial" panose="020B0604020202020204" pitchFamily="34" charset="0"/>
              </a:rPr>
              <a:t>Bureau of Labor Statistics; </a:t>
            </a:r>
            <a:r>
              <a:rPr lang="en-US" sz="1200" baseline="30000" dirty="0">
                <a:latin typeface="Arial" panose="020B0604020202020204" pitchFamily="34" charset="0"/>
                <a:cs typeface="Arial" panose="020B0604020202020204" pitchFamily="34" charset="0"/>
              </a:rPr>
              <a:t>5</a:t>
            </a:r>
            <a:r>
              <a:rPr lang="en-US" sz="1200" dirty="0">
                <a:latin typeface="Arial" panose="020B0604020202020204" pitchFamily="34" charset="0"/>
                <a:cs typeface="Arial" panose="020B0604020202020204" pitchFamily="34" charset="0"/>
              </a:rPr>
              <a:t>Texas A&amp;M Transportation Institute (2015) Urban Mobility Scorecard; </a:t>
            </a:r>
            <a:r>
              <a:rPr lang="en-US" sz="1200" baseline="30000" dirty="0">
                <a:latin typeface="Arial" panose="020B0604020202020204" pitchFamily="34" charset="0"/>
                <a:cs typeface="Arial" panose="020B0604020202020204" pitchFamily="34" charset="0"/>
              </a:rPr>
              <a:t>6</a:t>
            </a:r>
            <a:r>
              <a:rPr lang="en-US" sz="1200" dirty="0">
                <a:latin typeface="Arial" panose="020B0604020202020204" pitchFamily="34" charset="0"/>
                <a:cs typeface="Arial" panose="020B0604020202020204" pitchFamily="34" charset="0"/>
              </a:rPr>
              <a:t>American Community Survey.</a:t>
            </a:r>
          </a:p>
        </p:txBody>
      </p:sp>
      <p:pic>
        <p:nvPicPr>
          <p:cNvPr id="6" name="Picture 5">
            <a:extLst>
              <a:ext uri="{FF2B5EF4-FFF2-40B4-BE49-F238E27FC236}">
                <a16:creationId xmlns:a16="http://schemas.microsoft.com/office/drawing/2014/main" id="{81E79115-7125-4742-A0C1-419DAB577854}"/>
              </a:ext>
            </a:extLst>
          </p:cNvPr>
          <p:cNvPicPr>
            <a:picLocks noChangeAspect="1"/>
          </p:cNvPicPr>
          <p:nvPr/>
        </p:nvPicPr>
        <p:blipFill>
          <a:blip r:embed="rId3"/>
          <a:stretch>
            <a:fillRect/>
          </a:stretch>
        </p:blipFill>
        <p:spPr>
          <a:xfrm>
            <a:off x="2209300" y="3422244"/>
            <a:ext cx="5553759" cy="2808435"/>
          </a:xfrm>
          <a:prstGeom prst="rect">
            <a:avLst/>
          </a:prstGeom>
        </p:spPr>
      </p:pic>
    </p:spTree>
    <p:extLst>
      <p:ext uri="{BB962C8B-B14F-4D97-AF65-F5344CB8AC3E}">
        <p14:creationId xmlns:p14="http://schemas.microsoft.com/office/powerpoint/2010/main" val="14974617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ustomShape 1">
            <a:extLst>
              <a:ext uri="{FF2B5EF4-FFF2-40B4-BE49-F238E27FC236}">
                <a16:creationId xmlns:a16="http://schemas.microsoft.com/office/drawing/2014/main" id="{7CC08F8E-FD9F-E443-953B-B6ECF0D0CE72}"/>
              </a:ext>
            </a:extLst>
          </p:cNvPr>
          <p:cNvSpPr/>
          <p:nvPr/>
        </p:nvSpPr>
        <p:spPr>
          <a:xfrm>
            <a:off x="457560" y="366120"/>
            <a:ext cx="847044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r>
              <a:rPr lang="en-US" sz="3200" spc="-1" dirty="0">
                <a:solidFill>
                  <a:srgbClr val="0C5C02"/>
                </a:solidFill>
                <a:uFill>
                  <a:solidFill>
                    <a:srgbClr val="FFFFFF"/>
                  </a:solidFill>
                </a:uFill>
                <a:latin typeface="Arial"/>
              </a:rPr>
              <a:t>The GEST-DC study</a:t>
            </a:r>
            <a:endParaRPr lang="en-US" sz="1800" b="0" strike="noStrike" spc="-1" dirty="0">
              <a:solidFill>
                <a:srgbClr val="0C5C02"/>
              </a:solidFill>
              <a:uFill>
                <a:solidFill>
                  <a:srgbClr val="FFFFFF"/>
                </a:solidFill>
              </a:uFill>
              <a:latin typeface="Arial"/>
            </a:endParaRPr>
          </a:p>
        </p:txBody>
      </p:sp>
      <p:sp>
        <p:nvSpPr>
          <p:cNvPr id="4" name="CustomShape 1">
            <a:extLst>
              <a:ext uri="{FF2B5EF4-FFF2-40B4-BE49-F238E27FC236}">
                <a16:creationId xmlns:a16="http://schemas.microsoft.com/office/drawing/2014/main" id="{14BB8444-BD23-0345-8578-518609B2AD1E}"/>
              </a:ext>
            </a:extLst>
          </p:cNvPr>
          <p:cNvSpPr/>
          <p:nvPr/>
        </p:nvSpPr>
        <p:spPr>
          <a:xfrm>
            <a:off x="339263" y="1398456"/>
            <a:ext cx="9293834" cy="5044873"/>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r>
              <a:rPr lang="en-US" sz="2200" spc="-1" dirty="0">
                <a:uFill>
                  <a:solidFill>
                    <a:srgbClr val="FFFFFF"/>
                  </a:solidFill>
                </a:uFill>
              </a:rPr>
              <a:t>46 participants were recruited during 2018-2019 through flyers, online message boards, and word-of-mouth in northern Virginia. Eligibility criteria included:</a:t>
            </a:r>
          </a:p>
          <a:p>
            <a:endParaRPr lang="en-US" sz="2200" spc="-1" dirty="0">
              <a:uFill>
                <a:solidFill>
                  <a:srgbClr val="FFFFFF"/>
                </a:solidFill>
              </a:uFill>
            </a:endParaRPr>
          </a:p>
          <a:p>
            <a:pPr marL="342900" indent="-342900">
              <a:buFont typeface="Arial" panose="020B0604020202020204" pitchFamily="34" charset="0"/>
              <a:buChar char="•"/>
            </a:pPr>
            <a:r>
              <a:rPr lang="en-US" sz="2200" spc="-1" dirty="0">
                <a:uFill>
                  <a:solidFill>
                    <a:srgbClr val="FFFFFF"/>
                  </a:solidFill>
                </a:uFill>
              </a:rPr>
              <a:t>Women </a:t>
            </a:r>
          </a:p>
          <a:p>
            <a:pPr marL="342900" indent="-342900">
              <a:buFont typeface="Arial" panose="020B0604020202020204" pitchFamily="34" charset="0"/>
              <a:buChar char="•"/>
            </a:pPr>
            <a:r>
              <a:rPr lang="en-US" sz="2200" spc="-1" dirty="0">
                <a:uFill>
                  <a:solidFill>
                    <a:srgbClr val="FFFFFF"/>
                  </a:solidFill>
                </a:uFill>
              </a:rPr>
              <a:t>18-55 years old</a:t>
            </a:r>
          </a:p>
          <a:p>
            <a:pPr marL="342900" indent="-342900">
              <a:buFont typeface="Arial" panose="020B0604020202020204" pitchFamily="34" charset="0"/>
              <a:buChar char="•"/>
            </a:pPr>
            <a:r>
              <a:rPr lang="en-US" sz="2200" spc="-1" dirty="0">
                <a:uFill>
                  <a:solidFill>
                    <a:srgbClr val="FFFFFF"/>
                  </a:solidFill>
                </a:uFill>
              </a:rPr>
              <a:t>Living in northern Virginia</a:t>
            </a:r>
          </a:p>
          <a:p>
            <a:pPr marL="342900" indent="-342900">
              <a:buFont typeface="Arial" panose="020B0604020202020204" pitchFamily="34" charset="0"/>
              <a:buChar char="•"/>
            </a:pPr>
            <a:r>
              <a:rPr lang="en-US" sz="2200" spc="-1" dirty="0">
                <a:uFill>
                  <a:solidFill>
                    <a:srgbClr val="FFFFFF"/>
                  </a:solidFill>
                </a:uFill>
              </a:rPr>
              <a:t>Commute at least 15 minutes to work at least three days a week by personal vehicle. </a:t>
            </a:r>
          </a:p>
          <a:p>
            <a:pPr marL="342900" indent="-342900">
              <a:buFont typeface="Arial" panose="020B0604020202020204" pitchFamily="34" charset="0"/>
              <a:buChar char="•"/>
            </a:pPr>
            <a:endParaRPr lang="en-US" sz="2200" spc="-1" dirty="0">
              <a:uFill>
                <a:solidFill>
                  <a:srgbClr val="FFFFFF"/>
                </a:solidFill>
              </a:uFill>
            </a:endParaRPr>
          </a:p>
          <a:p>
            <a:pPr marL="342900" indent="-342900">
              <a:buFont typeface="Arial" panose="020B0604020202020204" pitchFamily="34" charset="0"/>
              <a:buChar char="•"/>
            </a:pPr>
            <a:endParaRPr lang="en-US" sz="2200" spc="-1" dirty="0">
              <a:uFill>
                <a:solidFill>
                  <a:srgbClr val="FFFFFF"/>
                </a:solidFill>
              </a:uFill>
            </a:endParaRPr>
          </a:p>
          <a:p>
            <a:r>
              <a:rPr lang="en-US" sz="2200" spc="-1" dirty="0">
                <a:uFill>
                  <a:solidFill>
                    <a:srgbClr val="FFFFFF"/>
                  </a:solidFill>
                </a:uFill>
              </a:rPr>
              <a:t>Each participant completed a 48-hour data collection period</a:t>
            </a:r>
          </a:p>
        </p:txBody>
      </p:sp>
    </p:spTree>
    <p:extLst>
      <p:ext uri="{BB962C8B-B14F-4D97-AF65-F5344CB8AC3E}">
        <p14:creationId xmlns:p14="http://schemas.microsoft.com/office/powerpoint/2010/main" val="23163727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ustomShape 1">
            <a:extLst>
              <a:ext uri="{FF2B5EF4-FFF2-40B4-BE49-F238E27FC236}">
                <a16:creationId xmlns:a16="http://schemas.microsoft.com/office/drawing/2014/main" id="{7CC08F8E-FD9F-E443-953B-B6ECF0D0CE72}"/>
              </a:ext>
            </a:extLst>
          </p:cNvPr>
          <p:cNvSpPr/>
          <p:nvPr/>
        </p:nvSpPr>
        <p:spPr>
          <a:xfrm>
            <a:off x="457560" y="366120"/>
            <a:ext cx="847044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r>
              <a:rPr lang="en-US" sz="3200" spc="-1" dirty="0">
                <a:solidFill>
                  <a:srgbClr val="0C5C02"/>
                </a:solidFill>
                <a:uFill>
                  <a:solidFill>
                    <a:srgbClr val="FFFFFF"/>
                  </a:solidFill>
                </a:uFill>
                <a:latin typeface="Arial"/>
              </a:rPr>
              <a:t>The GEST-DC study</a:t>
            </a:r>
            <a:endParaRPr lang="en-US" sz="1800" b="0" strike="noStrike" spc="-1" dirty="0">
              <a:solidFill>
                <a:srgbClr val="0C5C02"/>
              </a:solidFill>
              <a:uFill>
                <a:solidFill>
                  <a:srgbClr val="FFFFFF"/>
                </a:solidFill>
              </a:uFill>
              <a:latin typeface="Arial"/>
            </a:endParaRPr>
          </a:p>
        </p:txBody>
      </p:sp>
      <p:pic>
        <p:nvPicPr>
          <p:cNvPr id="2" name="Picture 1">
            <a:extLst>
              <a:ext uri="{FF2B5EF4-FFF2-40B4-BE49-F238E27FC236}">
                <a16:creationId xmlns:a16="http://schemas.microsoft.com/office/drawing/2014/main" id="{0247205F-B38C-A442-B118-E80408AD3EF8}"/>
              </a:ext>
            </a:extLst>
          </p:cNvPr>
          <p:cNvPicPr>
            <a:picLocks noChangeAspect="1"/>
          </p:cNvPicPr>
          <p:nvPr/>
        </p:nvPicPr>
        <p:blipFill>
          <a:blip r:embed="rId3"/>
          <a:stretch>
            <a:fillRect/>
          </a:stretch>
        </p:blipFill>
        <p:spPr>
          <a:xfrm>
            <a:off x="308031" y="3546658"/>
            <a:ext cx="4597400" cy="3060700"/>
          </a:xfrm>
          <a:prstGeom prst="rect">
            <a:avLst/>
          </a:prstGeom>
        </p:spPr>
      </p:pic>
      <p:pic>
        <p:nvPicPr>
          <p:cNvPr id="3" name="Picture 2">
            <a:extLst>
              <a:ext uri="{FF2B5EF4-FFF2-40B4-BE49-F238E27FC236}">
                <a16:creationId xmlns:a16="http://schemas.microsoft.com/office/drawing/2014/main" id="{D5D0E148-D9BA-7149-B5A2-7B7DA8649946}"/>
              </a:ext>
            </a:extLst>
          </p:cNvPr>
          <p:cNvPicPr>
            <a:picLocks noChangeAspect="1"/>
          </p:cNvPicPr>
          <p:nvPr/>
        </p:nvPicPr>
        <p:blipFill>
          <a:blip r:embed="rId4"/>
          <a:stretch>
            <a:fillRect/>
          </a:stretch>
        </p:blipFill>
        <p:spPr>
          <a:xfrm>
            <a:off x="5229630" y="3546658"/>
            <a:ext cx="4597400" cy="3060700"/>
          </a:xfrm>
          <a:prstGeom prst="rect">
            <a:avLst/>
          </a:prstGeom>
        </p:spPr>
      </p:pic>
      <p:sp>
        <p:nvSpPr>
          <p:cNvPr id="6" name="CustomShape 3">
            <a:extLst>
              <a:ext uri="{FF2B5EF4-FFF2-40B4-BE49-F238E27FC236}">
                <a16:creationId xmlns:a16="http://schemas.microsoft.com/office/drawing/2014/main" id="{EA81B7E3-86EF-A74B-A43A-68C837845A6C}"/>
              </a:ext>
            </a:extLst>
          </p:cNvPr>
          <p:cNvSpPr/>
          <p:nvPr/>
        </p:nvSpPr>
        <p:spPr>
          <a:xfrm>
            <a:off x="457560" y="1843187"/>
            <a:ext cx="3286539" cy="1367846"/>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r>
              <a:rPr lang="en-US" sz="2000" b="0" strike="noStrike" spc="-1" dirty="0">
                <a:solidFill>
                  <a:srgbClr val="000000"/>
                </a:solidFill>
                <a:uFill>
                  <a:solidFill>
                    <a:srgbClr val="FFFFFF"/>
                  </a:solidFill>
                </a:uFill>
                <a:latin typeface="Arial"/>
                <a:ea typeface="DejaVu Sans"/>
              </a:rPr>
              <a:t>Vehicle monitors</a:t>
            </a:r>
          </a:p>
          <a:p>
            <a:endParaRPr lang="en-US" sz="2000" b="0" strike="noStrike" spc="-1" dirty="0">
              <a:solidFill>
                <a:srgbClr val="000000"/>
              </a:solidFill>
              <a:uFill>
                <a:solidFill>
                  <a:srgbClr val="FFFFFF"/>
                </a:solidFill>
              </a:uFill>
              <a:latin typeface="Arial"/>
              <a:ea typeface="DejaVu Sans"/>
            </a:endParaRPr>
          </a:p>
          <a:p>
            <a:pPr marL="171450" indent="-171450">
              <a:buFont typeface="Arial" panose="020B0604020202020204" pitchFamily="34" charset="0"/>
              <a:buChar char="•"/>
            </a:pPr>
            <a:r>
              <a:rPr lang="en-US" sz="2000" b="0" strike="noStrike" spc="-1" dirty="0">
                <a:solidFill>
                  <a:srgbClr val="000000"/>
                </a:solidFill>
                <a:uFill>
                  <a:solidFill>
                    <a:srgbClr val="FFFFFF"/>
                  </a:solidFill>
                </a:uFill>
                <a:latin typeface="Arial"/>
              </a:rPr>
              <a:t>Trip time</a:t>
            </a:r>
          </a:p>
          <a:p>
            <a:pPr marL="171450" indent="-171450">
              <a:buFont typeface="Arial" panose="020B0604020202020204" pitchFamily="34" charset="0"/>
              <a:buChar char="•"/>
            </a:pPr>
            <a:r>
              <a:rPr lang="en-US" sz="2000" spc="-1" dirty="0">
                <a:solidFill>
                  <a:srgbClr val="000000"/>
                </a:solidFill>
                <a:uFill>
                  <a:solidFill>
                    <a:srgbClr val="FFFFFF"/>
                  </a:solidFill>
                </a:uFill>
                <a:latin typeface="Arial"/>
              </a:rPr>
              <a:t>Speed</a:t>
            </a:r>
          </a:p>
          <a:p>
            <a:pPr marL="171450" indent="-171450">
              <a:buFont typeface="Arial" panose="020B0604020202020204" pitchFamily="34" charset="0"/>
              <a:buChar char="•"/>
            </a:pPr>
            <a:r>
              <a:rPr lang="en-US" sz="2000" b="0" strike="noStrike" spc="-1" dirty="0">
                <a:solidFill>
                  <a:srgbClr val="000000"/>
                </a:solidFill>
                <a:uFill>
                  <a:solidFill>
                    <a:srgbClr val="FFFFFF"/>
                  </a:solidFill>
                </a:uFill>
                <a:latin typeface="Arial"/>
              </a:rPr>
              <a:t>Other metrics</a:t>
            </a:r>
          </a:p>
          <a:p>
            <a:pPr marL="171450" indent="-171450">
              <a:buFont typeface="Arial" panose="020B0604020202020204" pitchFamily="34" charset="0"/>
              <a:buChar char="•"/>
            </a:pPr>
            <a:endParaRPr lang="en-US" sz="2000" b="0" strike="noStrike" spc="-1" dirty="0">
              <a:solidFill>
                <a:srgbClr val="000000"/>
              </a:solidFill>
              <a:uFill>
                <a:solidFill>
                  <a:srgbClr val="FFFFFF"/>
                </a:solidFill>
              </a:uFill>
              <a:latin typeface="Arial"/>
            </a:endParaRPr>
          </a:p>
        </p:txBody>
      </p:sp>
      <p:sp>
        <p:nvSpPr>
          <p:cNvPr id="9" name="CustomShape 3">
            <a:extLst>
              <a:ext uri="{FF2B5EF4-FFF2-40B4-BE49-F238E27FC236}">
                <a16:creationId xmlns:a16="http://schemas.microsoft.com/office/drawing/2014/main" id="{EC991DC8-AA78-EF4B-BE23-4139D8CBE08B}"/>
              </a:ext>
            </a:extLst>
          </p:cNvPr>
          <p:cNvSpPr/>
          <p:nvPr/>
        </p:nvSpPr>
        <p:spPr>
          <a:xfrm>
            <a:off x="5229630" y="1843187"/>
            <a:ext cx="3286539" cy="1367846"/>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r>
              <a:rPr lang="en-US" sz="2000" b="0" strike="noStrike" spc="-1" dirty="0">
                <a:solidFill>
                  <a:srgbClr val="000000"/>
                </a:solidFill>
                <a:uFill>
                  <a:solidFill>
                    <a:srgbClr val="FFFFFF"/>
                  </a:solidFill>
                </a:uFill>
                <a:latin typeface="Arial"/>
                <a:ea typeface="DejaVu Sans"/>
              </a:rPr>
              <a:t>Personal pollution monitors</a:t>
            </a:r>
          </a:p>
          <a:p>
            <a:endParaRPr lang="en-US" sz="2000" b="0" strike="noStrike" spc="-1" dirty="0">
              <a:solidFill>
                <a:srgbClr val="000000"/>
              </a:solidFill>
              <a:uFill>
                <a:solidFill>
                  <a:srgbClr val="FFFFFF"/>
                </a:solidFill>
              </a:uFill>
              <a:latin typeface="Arial"/>
              <a:ea typeface="DejaVu Sans"/>
            </a:endParaRPr>
          </a:p>
          <a:p>
            <a:pPr marL="171450" indent="-171450">
              <a:buFont typeface="Arial" panose="020B0604020202020204" pitchFamily="34" charset="0"/>
              <a:buChar char="•"/>
            </a:pPr>
            <a:r>
              <a:rPr lang="en-US" sz="2000" b="0" strike="noStrike" spc="-1" dirty="0">
                <a:solidFill>
                  <a:srgbClr val="000000"/>
                </a:solidFill>
                <a:uFill>
                  <a:solidFill>
                    <a:srgbClr val="FFFFFF"/>
                  </a:solidFill>
                </a:uFill>
                <a:latin typeface="Arial"/>
              </a:rPr>
              <a:t>PM2.5</a:t>
            </a:r>
          </a:p>
          <a:p>
            <a:pPr marL="171450" indent="-171450">
              <a:buFont typeface="Arial" panose="020B0604020202020204" pitchFamily="34" charset="0"/>
              <a:buChar char="•"/>
            </a:pPr>
            <a:r>
              <a:rPr lang="en-US" sz="2000" spc="-1" dirty="0">
                <a:solidFill>
                  <a:srgbClr val="000000"/>
                </a:solidFill>
                <a:uFill>
                  <a:solidFill>
                    <a:srgbClr val="FFFFFF"/>
                  </a:solidFill>
                </a:uFill>
                <a:latin typeface="Arial"/>
              </a:rPr>
              <a:t>RTI </a:t>
            </a:r>
            <a:r>
              <a:rPr lang="en-US" sz="2000" spc="-1" dirty="0" err="1">
                <a:solidFill>
                  <a:srgbClr val="000000"/>
                </a:solidFill>
                <a:uFill>
                  <a:solidFill>
                    <a:srgbClr val="FFFFFF"/>
                  </a:solidFill>
                </a:uFill>
                <a:latin typeface="Arial"/>
              </a:rPr>
              <a:t>MicroPEM</a:t>
            </a:r>
            <a:r>
              <a:rPr lang="en-US" sz="2000" spc="-1" baseline="30000" dirty="0" err="1">
                <a:solidFill>
                  <a:srgbClr val="000000"/>
                </a:solidFill>
                <a:uFill>
                  <a:solidFill>
                    <a:srgbClr val="FFFFFF"/>
                  </a:solidFill>
                </a:uFill>
                <a:latin typeface="Arial"/>
              </a:rPr>
              <a:t>TM</a:t>
            </a:r>
            <a:endParaRPr lang="en-US" sz="2000" b="0" strike="noStrike" spc="-1" baseline="30000" dirty="0">
              <a:solidFill>
                <a:srgbClr val="000000"/>
              </a:solidFill>
              <a:uFill>
                <a:solidFill>
                  <a:srgbClr val="FFFFFF"/>
                </a:solidFill>
              </a:uFill>
              <a:latin typeface="Arial"/>
            </a:endParaRPr>
          </a:p>
          <a:p>
            <a:pPr marL="171450" indent="-171450">
              <a:buFont typeface="Arial" panose="020B0604020202020204" pitchFamily="34" charset="0"/>
              <a:buChar char="•"/>
            </a:pPr>
            <a:endParaRPr lang="en-US" sz="2000" b="0" strike="noStrike" spc="-1" dirty="0">
              <a:solidFill>
                <a:srgbClr val="000000"/>
              </a:solidFill>
              <a:uFill>
                <a:solidFill>
                  <a:srgbClr val="FFFFFF"/>
                </a:solidFill>
              </a:uFill>
              <a:latin typeface="Arial"/>
            </a:endParaRPr>
          </a:p>
        </p:txBody>
      </p:sp>
    </p:spTree>
    <p:extLst>
      <p:ext uri="{BB962C8B-B14F-4D97-AF65-F5344CB8AC3E}">
        <p14:creationId xmlns:p14="http://schemas.microsoft.com/office/powerpoint/2010/main" val="5759514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ustomShape 1">
            <a:extLst>
              <a:ext uri="{FF2B5EF4-FFF2-40B4-BE49-F238E27FC236}">
                <a16:creationId xmlns:a16="http://schemas.microsoft.com/office/drawing/2014/main" id="{7CC08F8E-FD9F-E443-953B-B6ECF0D0CE72}"/>
              </a:ext>
            </a:extLst>
          </p:cNvPr>
          <p:cNvSpPr/>
          <p:nvPr/>
        </p:nvSpPr>
        <p:spPr>
          <a:xfrm>
            <a:off x="457560" y="366120"/>
            <a:ext cx="847044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r>
              <a:rPr lang="en-US" sz="3200" spc="-1" dirty="0">
                <a:solidFill>
                  <a:srgbClr val="0C5C02"/>
                </a:solidFill>
                <a:uFill>
                  <a:solidFill>
                    <a:srgbClr val="FFFFFF"/>
                  </a:solidFill>
                </a:uFill>
                <a:latin typeface="Arial"/>
              </a:rPr>
              <a:t>The GEST-DC study</a:t>
            </a:r>
            <a:endParaRPr lang="en-US" sz="1800" b="0" strike="noStrike" spc="-1" dirty="0">
              <a:solidFill>
                <a:srgbClr val="0C5C02"/>
              </a:solidFill>
              <a:uFill>
                <a:solidFill>
                  <a:srgbClr val="FFFFFF"/>
                </a:solidFill>
              </a:uFill>
              <a:latin typeface="Arial"/>
            </a:endParaRPr>
          </a:p>
        </p:txBody>
      </p:sp>
      <p:pic>
        <p:nvPicPr>
          <p:cNvPr id="7" name="Picture 6">
            <a:extLst>
              <a:ext uri="{FF2B5EF4-FFF2-40B4-BE49-F238E27FC236}">
                <a16:creationId xmlns:a16="http://schemas.microsoft.com/office/drawing/2014/main" id="{947AA66C-B32E-EA47-81CB-1A9873D250DB}"/>
              </a:ext>
            </a:extLst>
          </p:cNvPr>
          <p:cNvPicPr/>
          <p:nvPr/>
        </p:nvPicPr>
        <p:blipFill>
          <a:blip r:embed="rId3">
            <a:extLst>
              <a:ext uri="{28A0092B-C50C-407E-A947-70E740481C1C}">
                <a14:useLocalDpi xmlns:a14="http://schemas.microsoft.com/office/drawing/2010/main" val="0"/>
              </a:ext>
            </a:extLst>
          </a:blip>
          <a:stretch>
            <a:fillRect/>
          </a:stretch>
        </p:blipFill>
        <p:spPr>
          <a:xfrm>
            <a:off x="1003522" y="1610795"/>
            <a:ext cx="7378516" cy="5300368"/>
          </a:xfrm>
          <a:prstGeom prst="rect">
            <a:avLst/>
          </a:prstGeom>
        </p:spPr>
      </p:pic>
    </p:spTree>
    <p:extLst>
      <p:ext uri="{BB962C8B-B14F-4D97-AF65-F5344CB8AC3E}">
        <p14:creationId xmlns:p14="http://schemas.microsoft.com/office/powerpoint/2010/main" val="208510923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ustomShape 1">
            <a:extLst>
              <a:ext uri="{FF2B5EF4-FFF2-40B4-BE49-F238E27FC236}">
                <a16:creationId xmlns:a16="http://schemas.microsoft.com/office/drawing/2014/main" id="{7CC08F8E-FD9F-E443-953B-B6ECF0D0CE72}"/>
              </a:ext>
            </a:extLst>
          </p:cNvPr>
          <p:cNvSpPr/>
          <p:nvPr/>
        </p:nvSpPr>
        <p:spPr>
          <a:xfrm>
            <a:off x="457560" y="366120"/>
            <a:ext cx="847044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r>
              <a:rPr lang="en-US" sz="3200" spc="-1" dirty="0">
                <a:solidFill>
                  <a:srgbClr val="0C5C02"/>
                </a:solidFill>
                <a:uFill>
                  <a:solidFill>
                    <a:srgbClr val="FFFFFF"/>
                  </a:solidFill>
                </a:uFill>
                <a:latin typeface="Arial"/>
              </a:rPr>
              <a:t>The GEST-DC study</a:t>
            </a:r>
            <a:endParaRPr lang="en-US" sz="1800" b="0" strike="noStrike" spc="-1" dirty="0">
              <a:solidFill>
                <a:srgbClr val="0C5C02"/>
              </a:solidFill>
              <a:uFill>
                <a:solidFill>
                  <a:srgbClr val="FFFFFF"/>
                </a:solidFill>
              </a:uFill>
              <a:latin typeface="Arial"/>
            </a:endParaRPr>
          </a:p>
        </p:txBody>
      </p:sp>
      <p:sp>
        <p:nvSpPr>
          <p:cNvPr id="4" name="CustomShape 1">
            <a:extLst>
              <a:ext uri="{FF2B5EF4-FFF2-40B4-BE49-F238E27FC236}">
                <a16:creationId xmlns:a16="http://schemas.microsoft.com/office/drawing/2014/main" id="{1E94F72B-1C7C-C34C-875F-6396E2BF94A8}"/>
              </a:ext>
            </a:extLst>
          </p:cNvPr>
          <p:cNvSpPr/>
          <p:nvPr/>
        </p:nvSpPr>
        <p:spPr>
          <a:xfrm>
            <a:off x="339262" y="1398456"/>
            <a:ext cx="9312737" cy="5510344"/>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r>
              <a:rPr lang="en-US" sz="2200" spc="-1" dirty="0">
                <a:uFill>
                  <a:solidFill>
                    <a:srgbClr val="FFFFFF"/>
                  </a:solidFill>
                </a:uFill>
              </a:rPr>
              <a:t>Preliminary findings:</a:t>
            </a:r>
          </a:p>
          <a:p>
            <a:endParaRPr lang="en-US" sz="2200" spc="-1" dirty="0">
              <a:uFill>
                <a:solidFill>
                  <a:srgbClr val="FFFFFF"/>
                </a:solidFill>
              </a:uFill>
            </a:endParaRPr>
          </a:p>
          <a:p>
            <a:pPr marL="342900" indent="-342900">
              <a:buFont typeface="Arial" panose="020B0604020202020204" pitchFamily="34" charset="0"/>
              <a:buChar char="•"/>
            </a:pPr>
            <a:r>
              <a:rPr lang="en-US" sz="2200" spc="-1" dirty="0">
                <a:uFill>
                  <a:solidFill>
                    <a:srgbClr val="FFFFFF"/>
                  </a:solidFill>
                </a:uFill>
              </a:rPr>
              <a:t>Vehicle monitors can be used to determine trip times</a:t>
            </a:r>
          </a:p>
          <a:p>
            <a:pPr marL="342900" indent="-342900">
              <a:buFont typeface="Arial" panose="020B0604020202020204" pitchFamily="34" charset="0"/>
              <a:buChar char="•"/>
            </a:pPr>
            <a:r>
              <a:rPr lang="en-US" sz="2200" spc="-1" dirty="0">
                <a:uFill>
                  <a:solidFill>
                    <a:srgbClr val="FFFFFF"/>
                  </a:solidFill>
                </a:uFill>
              </a:rPr>
              <a:t>Exposure to PM2.5 is greater during vehicle trips compared to time outside the vehicle, and this difference is greater during rush hour trips</a:t>
            </a:r>
          </a:p>
          <a:p>
            <a:pPr marL="342900" indent="-342900">
              <a:buFont typeface="Arial" panose="020B0604020202020204" pitchFamily="34" charset="0"/>
              <a:buChar char="•"/>
            </a:pPr>
            <a:endParaRPr lang="en-US" sz="2200" spc="-1" dirty="0">
              <a:uFill>
                <a:solidFill>
                  <a:srgbClr val="FFFFFF"/>
                </a:solidFill>
              </a:uFill>
            </a:endParaRPr>
          </a:p>
          <a:p>
            <a:r>
              <a:rPr lang="en-US" sz="2200" spc="-1" dirty="0">
                <a:uFill>
                  <a:solidFill>
                    <a:srgbClr val="FFFFFF"/>
                  </a:solidFill>
                </a:uFill>
              </a:rPr>
              <a:t>Future work:</a:t>
            </a:r>
          </a:p>
          <a:p>
            <a:endParaRPr lang="en-US" sz="2200" spc="-1" dirty="0">
              <a:uFill>
                <a:solidFill>
                  <a:srgbClr val="FFFFFF"/>
                </a:solidFill>
              </a:uFill>
            </a:endParaRPr>
          </a:p>
          <a:p>
            <a:pPr marL="342900" indent="-342900">
              <a:buFont typeface="Arial" panose="020B0604020202020204" pitchFamily="34" charset="0"/>
              <a:buChar char="•"/>
            </a:pPr>
            <a:r>
              <a:rPr lang="en-US" sz="2200" spc="-1" dirty="0">
                <a:uFill>
                  <a:solidFill>
                    <a:srgbClr val="FFFFFF"/>
                  </a:solidFill>
                </a:uFill>
              </a:rPr>
              <a:t>Determine associations with speed, traffic, and other trip-related factors</a:t>
            </a:r>
          </a:p>
          <a:p>
            <a:pPr marL="342900" indent="-342900">
              <a:buFont typeface="Arial" panose="020B0604020202020204" pitchFamily="34" charset="0"/>
              <a:buChar char="•"/>
            </a:pPr>
            <a:endParaRPr lang="en-US" sz="2200" spc="-1" dirty="0">
              <a:uFill>
                <a:solidFill>
                  <a:srgbClr val="FFFFFF"/>
                </a:solidFill>
              </a:uFill>
            </a:endParaRPr>
          </a:p>
          <a:p>
            <a:r>
              <a:rPr lang="en-US" sz="2200" spc="-1" dirty="0">
                <a:uFill>
                  <a:solidFill>
                    <a:srgbClr val="FFFFFF"/>
                  </a:solidFill>
                </a:uFill>
              </a:rPr>
              <a:t>Potential implications:</a:t>
            </a:r>
          </a:p>
          <a:p>
            <a:endParaRPr lang="en-US" sz="2200" spc="-1" dirty="0">
              <a:uFill>
                <a:solidFill>
                  <a:srgbClr val="FFFFFF"/>
                </a:solidFill>
              </a:uFill>
            </a:endParaRPr>
          </a:p>
          <a:p>
            <a:pPr marL="342900" indent="-342900">
              <a:buFont typeface="Arial" panose="020B0604020202020204" pitchFamily="34" charset="0"/>
              <a:buChar char="•"/>
            </a:pPr>
            <a:r>
              <a:rPr lang="en-US" sz="2200" spc="-1" dirty="0">
                <a:uFill>
                  <a:solidFill>
                    <a:srgbClr val="FFFFFF"/>
                  </a:solidFill>
                </a:uFill>
              </a:rPr>
              <a:t>Effect of work from home policies on PM2.5 exposure</a:t>
            </a:r>
          </a:p>
          <a:p>
            <a:pPr marL="342900" indent="-342900">
              <a:buFont typeface="Arial" panose="020B0604020202020204" pitchFamily="34" charset="0"/>
              <a:buChar char="•"/>
            </a:pPr>
            <a:r>
              <a:rPr lang="en-US" sz="2200" spc="-1" dirty="0">
                <a:uFill>
                  <a:solidFill>
                    <a:srgbClr val="FFFFFF"/>
                  </a:solidFill>
                </a:uFill>
              </a:rPr>
              <a:t>Change commute to reduce personal PM2.5 exposure</a:t>
            </a:r>
          </a:p>
          <a:p>
            <a:pPr marL="342900" indent="-342900">
              <a:buFont typeface="Arial" panose="020B0604020202020204" pitchFamily="34" charset="0"/>
              <a:buChar char="•"/>
            </a:pPr>
            <a:endParaRPr lang="en-US" sz="2200" spc="-1" dirty="0">
              <a:uFill>
                <a:solidFill>
                  <a:srgbClr val="FFFFFF"/>
                </a:solidFill>
              </a:uFill>
            </a:endParaRPr>
          </a:p>
        </p:txBody>
      </p:sp>
    </p:spTree>
    <p:extLst>
      <p:ext uri="{BB962C8B-B14F-4D97-AF65-F5344CB8AC3E}">
        <p14:creationId xmlns:p14="http://schemas.microsoft.com/office/powerpoint/2010/main" val="39029545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D7FBD6F-08BA-BA4C-A6F2-F13F7A8B53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5601" y="1147435"/>
            <a:ext cx="8420100" cy="6062472"/>
          </a:xfrm>
          <a:prstGeom prst="rect">
            <a:avLst/>
          </a:prstGeom>
        </p:spPr>
      </p:pic>
      <p:sp>
        <p:nvSpPr>
          <p:cNvPr id="8" name="CustomShape 1">
            <a:extLst>
              <a:ext uri="{FF2B5EF4-FFF2-40B4-BE49-F238E27FC236}">
                <a16:creationId xmlns:a16="http://schemas.microsoft.com/office/drawing/2014/main" id="{7CC08F8E-FD9F-E443-953B-B6ECF0D0CE72}"/>
              </a:ext>
            </a:extLst>
          </p:cNvPr>
          <p:cNvSpPr/>
          <p:nvPr/>
        </p:nvSpPr>
        <p:spPr>
          <a:xfrm>
            <a:off x="457560" y="366120"/>
            <a:ext cx="847044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r>
              <a:rPr lang="en-US" sz="3200" spc="-1" dirty="0">
                <a:solidFill>
                  <a:srgbClr val="0C5C02"/>
                </a:solidFill>
                <a:uFill>
                  <a:solidFill>
                    <a:srgbClr val="FFFFFF"/>
                  </a:solidFill>
                </a:uFill>
                <a:latin typeface="Arial"/>
              </a:rPr>
              <a:t>Traffic pollution and women’s health</a:t>
            </a:r>
            <a:endParaRPr lang="en-US" sz="1800" b="0" strike="noStrike" spc="-1" dirty="0">
              <a:solidFill>
                <a:srgbClr val="0C5C02"/>
              </a:solidFill>
              <a:uFill>
                <a:solidFill>
                  <a:srgbClr val="FFFFFF"/>
                </a:solidFill>
              </a:uFill>
              <a:latin typeface="Arial"/>
            </a:endParaRPr>
          </a:p>
        </p:txBody>
      </p:sp>
      <p:sp>
        <p:nvSpPr>
          <p:cNvPr id="6" name="CustomShape 3">
            <a:extLst>
              <a:ext uri="{FF2B5EF4-FFF2-40B4-BE49-F238E27FC236}">
                <a16:creationId xmlns:a16="http://schemas.microsoft.com/office/drawing/2014/main" id="{A3E663C1-5C1E-FF41-B9CA-6547A3E3A9D2}"/>
              </a:ext>
            </a:extLst>
          </p:cNvPr>
          <p:cNvSpPr/>
          <p:nvPr/>
        </p:nvSpPr>
        <p:spPr>
          <a:xfrm>
            <a:off x="457560" y="7010610"/>
            <a:ext cx="3286539" cy="398595"/>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r>
              <a:rPr lang="en-US" sz="1000" b="0" strike="noStrike" spc="-1" dirty="0">
                <a:solidFill>
                  <a:srgbClr val="000000"/>
                </a:solidFill>
                <a:uFill>
                  <a:solidFill>
                    <a:srgbClr val="FFFFFF"/>
                  </a:solidFill>
                </a:uFill>
                <a:latin typeface="Arial"/>
                <a:ea typeface="DejaVu Sans"/>
              </a:rPr>
              <a:t>The Guardian</a:t>
            </a:r>
            <a:endParaRPr lang="en-US" sz="1000" b="0" strike="noStrike" spc="-1" dirty="0">
              <a:solidFill>
                <a:srgbClr val="000000"/>
              </a:solidFill>
              <a:uFill>
                <a:solidFill>
                  <a:srgbClr val="FFFFFF"/>
                </a:solidFill>
              </a:uFill>
              <a:latin typeface="Arial"/>
            </a:endParaRPr>
          </a:p>
        </p:txBody>
      </p:sp>
    </p:spTree>
    <p:extLst>
      <p:ext uri="{BB962C8B-B14F-4D97-AF65-F5344CB8AC3E}">
        <p14:creationId xmlns:p14="http://schemas.microsoft.com/office/powerpoint/2010/main" val="31307474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ustomShape 1">
            <a:extLst>
              <a:ext uri="{FF2B5EF4-FFF2-40B4-BE49-F238E27FC236}">
                <a16:creationId xmlns:a16="http://schemas.microsoft.com/office/drawing/2014/main" id="{7CC08F8E-FD9F-E443-953B-B6ECF0D0CE72}"/>
              </a:ext>
            </a:extLst>
          </p:cNvPr>
          <p:cNvSpPr/>
          <p:nvPr/>
        </p:nvSpPr>
        <p:spPr>
          <a:xfrm>
            <a:off x="457560" y="366120"/>
            <a:ext cx="847044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r>
              <a:rPr lang="en-US" sz="3200" spc="-1" dirty="0">
                <a:solidFill>
                  <a:srgbClr val="0C5C02"/>
                </a:solidFill>
                <a:uFill>
                  <a:solidFill>
                    <a:srgbClr val="FFFFFF"/>
                  </a:solidFill>
                </a:uFill>
                <a:latin typeface="Arial"/>
              </a:rPr>
              <a:t>Traffic pollution and women’s health</a:t>
            </a:r>
            <a:endParaRPr lang="en-US" sz="1800" b="0" strike="noStrike" spc="-1" dirty="0">
              <a:solidFill>
                <a:srgbClr val="0C5C02"/>
              </a:solidFill>
              <a:uFill>
                <a:solidFill>
                  <a:srgbClr val="FFFFFF"/>
                </a:solidFill>
              </a:uFill>
              <a:latin typeface="Arial"/>
            </a:endParaRPr>
          </a:p>
        </p:txBody>
      </p:sp>
      <p:pic>
        <p:nvPicPr>
          <p:cNvPr id="3" name="Picture 2">
            <a:extLst>
              <a:ext uri="{FF2B5EF4-FFF2-40B4-BE49-F238E27FC236}">
                <a16:creationId xmlns:a16="http://schemas.microsoft.com/office/drawing/2014/main" id="{E0BE9CD7-3E5B-FF43-A5F7-621F24511B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583850"/>
            <a:ext cx="10080625" cy="4391974"/>
          </a:xfrm>
          <a:prstGeom prst="rect">
            <a:avLst/>
          </a:prstGeom>
        </p:spPr>
      </p:pic>
      <p:sp>
        <p:nvSpPr>
          <p:cNvPr id="6" name="CustomShape 3">
            <a:extLst>
              <a:ext uri="{FF2B5EF4-FFF2-40B4-BE49-F238E27FC236}">
                <a16:creationId xmlns:a16="http://schemas.microsoft.com/office/drawing/2014/main" id="{A3E663C1-5C1E-FF41-B9CA-6547A3E3A9D2}"/>
              </a:ext>
            </a:extLst>
          </p:cNvPr>
          <p:cNvSpPr/>
          <p:nvPr/>
        </p:nvSpPr>
        <p:spPr>
          <a:xfrm>
            <a:off x="457560" y="7010610"/>
            <a:ext cx="3286539" cy="398595"/>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r>
              <a:rPr lang="en-US" sz="1000" b="0" strike="noStrike" spc="-1" dirty="0">
                <a:solidFill>
                  <a:srgbClr val="000000"/>
                </a:solidFill>
                <a:uFill>
                  <a:solidFill>
                    <a:srgbClr val="FFFFFF"/>
                  </a:solidFill>
                </a:uFill>
                <a:latin typeface="Arial"/>
                <a:ea typeface="DejaVu Sans"/>
              </a:rPr>
              <a:t>December 2019</a:t>
            </a:r>
            <a:endParaRPr lang="en-US" sz="1000" b="0" strike="noStrike" spc="-1" dirty="0">
              <a:solidFill>
                <a:srgbClr val="000000"/>
              </a:solidFill>
              <a:uFill>
                <a:solidFill>
                  <a:srgbClr val="FFFFFF"/>
                </a:solidFill>
              </a:uFill>
              <a:latin typeface="Arial"/>
            </a:endParaRPr>
          </a:p>
        </p:txBody>
      </p:sp>
    </p:spTree>
    <p:extLst>
      <p:ext uri="{BB962C8B-B14F-4D97-AF65-F5344CB8AC3E}">
        <p14:creationId xmlns:p14="http://schemas.microsoft.com/office/powerpoint/2010/main" val="39471889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CustomShape 1"/>
          <p:cNvSpPr/>
          <p:nvPr/>
        </p:nvSpPr>
        <p:spPr>
          <a:xfrm>
            <a:off x="457559" y="569805"/>
            <a:ext cx="3253049"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r>
              <a:rPr lang="en-US" sz="2400" b="0" strike="noStrike" spc="-1" dirty="0">
                <a:solidFill>
                  <a:srgbClr val="0C5C02"/>
                </a:solidFill>
                <a:uFill>
                  <a:solidFill>
                    <a:srgbClr val="FFFFFF"/>
                  </a:solidFill>
                </a:uFill>
                <a:latin typeface="Arial"/>
                <a:ea typeface="DejaVu Sans"/>
              </a:rPr>
              <a:t>Beijing, China </a:t>
            </a:r>
            <a:r>
              <a:rPr lang="en-US" sz="2400" spc="-1" dirty="0">
                <a:solidFill>
                  <a:srgbClr val="0C5C02"/>
                </a:solidFill>
                <a:uFill>
                  <a:solidFill>
                    <a:srgbClr val="FFFFFF"/>
                  </a:solidFill>
                </a:uFill>
                <a:latin typeface="Arial"/>
                <a:ea typeface="DejaVu Sans"/>
              </a:rPr>
              <a:t>(</a:t>
            </a:r>
            <a:r>
              <a:rPr lang="en-US" sz="2400" b="0" strike="noStrike" spc="-1" dirty="0">
                <a:solidFill>
                  <a:srgbClr val="0C5C02"/>
                </a:solidFill>
                <a:uFill>
                  <a:solidFill>
                    <a:srgbClr val="FFFFFF"/>
                  </a:solidFill>
                </a:uFill>
                <a:latin typeface="Arial"/>
                <a:ea typeface="DejaVu Sans"/>
              </a:rPr>
              <a:t>2011)</a:t>
            </a:r>
            <a:endParaRPr lang="en-US" sz="2400" b="0" strike="noStrike" spc="-1" dirty="0">
              <a:solidFill>
                <a:srgbClr val="0C5C02"/>
              </a:solidFill>
              <a:uFill>
                <a:solidFill>
                  <a:srgbClr val="FFFFFF"/>
                </a:solidFill>
              </a:uFill>
              <a:latin typeface="Arial"/>
            </a:endParaRPr>
          </a:p>
        </p:txBody>
      </p:sp>
      <p:pic>
        <p:nvPicPr>
          <p:cNvPr id="6" name="Picture 5" descr="DSCN0386.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559" y="1115205"/>
            <a:ext cx="3990626" cy="2992969"/>
          </a:xfrm>
          <a:prstGeom prst="rect">
            <a:avLst/>
          </a:prstGeom>
        </p:spPr>
      </p:pic>
      <p:pic>
        <p:nvPicPr>
          <p:cNvPr id="4" name="Picture 3">
            <a:extLst>
              <a:ext uri="{FF2B5EF4-FFF2-40B4-BE49-F238E27FC236}">
                <a16:creationId xmlns:a16="http://schemas.microsoft.com/office/drawing/2014/main" id="{5A2E9119-DDB0-F446-96C6-02251A291E82}"/>
              </a:ext>
            </a:extLst>
          </p:cNvPr>
          <p:cNvPicPr>
            <a:picLocks noChangeAspect="1"/>
          </p:cNvPicPr>
          <p:nvPr/>
        </p:nvPicPr>
        <p:blipFill>
          <a:blip r:embed="rId4"/>
          <a:stretch>
            <a:fillRect/>
          </a:stretch>
        </p:blipFill>
        <p:spPr>
          <a:xfrm>
            <a:off x="4900336" y="1115205"/>
            <a:ext cx="4364747" cy="2992969"/>
          </a:xfrm>
          <a:prstGeom prst="rect">
            <a:avLst/>
          </a:prstGeom>
        </p:spPr>
      </p:pic>
      <p:sp>
        <p:nvSpPr>
          <p:cNvPr id="5" name="CustomShape 3">
            <a:extLst>
              <a:ext uri="{FF2B5EF4-FFF2-40B4-BE49-F238E27FC236}">
                <a16:creationId xmlns:a16="http://schemas.microsoft.com/office/drawing/2014/main" id="{527E0BE3-44F7-C84A-AD66-CF062197CF95}"/>
              </a:ext>
            </a:extLst>
          </p:cNvPr>
          <p:cNvSpPr/>
          <p:nvPr/>
        </p:nvSpPr>
        <p:spPr>
          <a:xfrm>
            <a:off x="4860580" y="4108174"/>
            <a:ext cx="4866516" cy="563217"/>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r>
              <a:rPr lang="en-US" sz="1000" b="0" strike="noStrike" spc="-1" dirty="0">
                <a:solidFill>
                  <a:srgbClr val="000000"/>
                </a:solidFill>
                <a:uFill>
                  <a:solidFill>
                    <a:srgbClr val="FFFFFF"/>
                  </a:solidFill>
                </a:uFill>
                <a:latin typeface="Arial"/>
                <a:ea typeface="DejaVu Sans"/>
              </a:rPr>
              <a:t>Image: </a:t>
            </a:r>
            <a:r>
              <a:rPr lang="en-US" sz="1000" b="0" strike="noStrike" spc="-1" dirty="0" err="1">
                <a:solidFill>
                  <a:srgbClr val="000000"/>
                </a:solidFill>
                <a:uFill>
                  <a:solidFill>
                    <a:srgbClr val="FFFFFF"/>
                  </a:solidFill>
                </a:uFill>
                <a:latin typeface="Arial"/>
                <a:ea typeface="DejaVu Sans"/>
              </a:rPr>
              <a:t>nytimes.com</a:t>
            </a:r>
            <a:r>
              <a:rPr lang="en-US" sz="1000" b="0" strike="noStrike" spc="-1" dirty="0">
                <a:solidFill>
                  <a:srgbClr val="000000"/>
                </a:solidFill>
                <a:uFill>
                  <a:solidFill>
                    <a:srgbClr val="FFFFFF"/>
                  </a:solidFill>
                </a:uFill>
                <a:latin typeface="Arial"/>
                <a:ea typeface="DejaVu Sans"/>
              </a:rPr>
              <a:t>, </a:t>
            </a:r>
            <a:r>
              <a:rPr lang="en-US" sz="1000" spc="-1" dirty="0">
                <a:solidFill>
                  <a:srgbClr val="000000"/>
                </a:solidFill>
                <a:uFill>
                  <a:solidFill>
                    <a:srgbClr val="FFFFFF"/>
                  </a:solidFill>
                </a:uFill>
              </a:rPr>
              <a:t>Narendra Shrestha/EPA, via Shutterstock</a:t>
            </a:r>
            <a:endParaRPr lang="en-US" sz="1000" b="0" strike="noStrike" spc="-1" dirty="0">
              <a:solidFill>
                <a:srgbClr val="000000"/>
              </a:solidFill>
              <a:uFill>
                <a:solidFill>
                  <a:srgbClr val="FFFFFF"/>
                </a:solidFill>
              </a:uFill>
              <a:latin typeface="Arial"/>
            </a:endParaRPr>
          </a:p>
        </p:txBody>
      </p:sp>
      <p:sp>
        <p:nvSpPr>
          <p:cNvPr id="7" name="CustomShape 1">
            <a:extLst>
              <a:ext uri="{FF2B5EF4-FFF2-40B4-BE49-F238E27FC236}">
                <a16:creationId xmlns:a16="http://schemas.microsoft.com/office/drawing/2014/main" id="{79AFF6D0-022D-2E48-AA41-4F11E302A87D}"/>
              </a:ext>
            </a:extLst>
          </p:cNvPr>
          <p:cNvSpPr/>
          <p:nvPr/>
        </p:nvSpPr>
        <p:spPr>
          <a:xfrm>
            <a:off x="4860580" y="569805"/>
            <a:ext cx="4031629"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r>
              <a:rPr lang="en-US" sz="2400" b="0" strike="noStrike" spc="-1" dirty="0">
                <a:solidFill>
                  <a:srgbClr val="0C5C02"/>
                </a:solidFill>
                <a:uFill>
                  <a:solidFill>
                    <a:srgbClr val="FFFFFF"/>
                  </a:solidFill>
                </a:uFill>
                <a:latin typeface="Arial"/>
                <a:ea typeface="DejaVu Sans"/>
              </a:rPr>
              <a:t>Canberra, Australia (2020)</a:t>
            </a:r>
            <a:endParaRPr lang="en-US" sz="2400" b="0" strike="noStrike" spc="-1" dirty="0">
              <a:solidFill>
                <a:srgbClr val="0C5C02"/>
              </a:solidFill>
              <a:uFill>
                <a:solidFill>
                  <a:srgbClr val="FFFFFF"/>
                </a:solidFill>
              </a:uFill>
              <a:latin typeface="Arial"/>
            </a:endParaRPr>
          </a:p>
        </p:txBody>
      </p:sp>
      <p:sp>
        <p:nvSpPr>
          <p:cNvPr id="8" name="CustomShape 1">
            <a:extLst>
              <a:ext uri="{FF2B5EF4-FFF2-40B4-BE49-F238E27FC236}">
                <a16:creationId xmlns:a16="http://schemas.microsoft.com/office/drawing/2014/main" id="{06D55945-FD99-0F4E-A8CE-D930F364713B}"/>
              </a:ext>
            </a:extLst>
          </p:cNvPr>
          <p:cNvSpPr/>
          <p:nvPr/>
        </p:nvSpPr>
        <p:spPr>
          <a:xfrm>
            <a:off x="461279" y="4398691"/>
            <a:ext cx="4260215"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r>
              <a:rPr lang="en-US" sz="2400" b="0" strike="noStrike" spc="-1" dirty="0">
                <a:solidFill>
                  <a:srgbClr val="0C5C02"/>
                </a:solidFill>
                <a:uFill>
                  <a:solidFill>
                    <a:srgbClr val="FFFFFF"/>
                  </a:solidFill>
                </a:uFill>
                <a:latin typeface="Arial"/>
                <a:ea typeface="DejaVu Sans"/>
              </a:rPr>
              <a:t>Los Angeles, CA (2020)</a:t>
            </a:r>
            <a:endParaRPr lang="en-US" sz="2400" b="0" strike="noStrike" spc="-1" dirty="0">
              <a:solidFill>
                <a:srgbClr val="0C5C02"/>
              </a:solidFill>
              <a:uFill>
                <a:solidFill>
                  <a:srgbClr val="FFFFFF"/>
                </a:solidFill>
              </a:uFill>
              <a:latin typeface="Arial"/>
            </a:endParaRPr>
          </a:p>
        </p:txBody>
      </p:sp>
      <p:pic>
        <p:nvPicPr>
          <p:cNvPr id="9" name="Picture 8">
            <a:extLst>
              <a:ext uri="{FF2B5EF4-FFF2-40B4-BE49-F238E27FC236}">
                <a16:creationId xmlns:a16="http://schemas.microsoft.com/office/drawing/2014/main" id="{FDD41094-7306-E04D-9F8B-1B68197A9CF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7560" y="4944092"/>
            <a:ext cx="3302834" cy="2477126"/>
          </a:xfrm>
          <a:prstGeom prst="rect">
            <a:avLst/>
          </a:prstGeom>
        </p:spPr>
      </p:pic>
      <p:sp>
        <p:nvSpPr>
          <p:cNvPr id="10" name="CustomShape 1">
            <a:extLst>
              <a:ext uri="{FF2B5EF4-FFF2-40B4-BE49-F238E27FC236}">
                <a16:creationId xmlns:a16="http://schemas.microsoft.com/office/drawing/2014/main" id="{DCC8937F-6B27-EE4A-BF39-45BA8DFDBEEC}"/>
              </a:ext>
            </a:extLst>
          </p:cNvPr>
          <p:cNvSpPr/>
          <p:nvPr/>
        </p:nvSpPr>
        <p:spPr>
          <a:xfrm>
            <a:off x="4900336" y="4398691"/>
            <a:ext cx="4260215"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r>
              <a:rPr lang="en-US" sz="2400" b="0" strike="noStrike" spc="-1" dirty="0">
                <a:solidFill>
                  <a:srgbClr val="0C5C02"/>
                </a:solidFill>
                <a:uFill>
                  <a:solidFill>
                    <a:srgbClr val="FFFFFF"/>
                  </a:solidFill>
                </a:uFill>
                <a:latin typeface="Arial"/>
                <a:ea typeface="DejaVu Sans"/>
              </a:rPr>
              <a:t>Northern VA?</a:t>
            </a:r>
            <a:endParaRPr lang="en-US" sz="2400" b="0" strike="noStrike" spc="-1" dirty="0">
              <a:solidFill>
                <a:srgbClr val="0C5C02"/>
              </a:solidFill>
              <a:uFill>
                <a:solidFill>
                  <a:srgbClr val="FFFFFF"/>
                </a:solidFill>
              </a:uFill>
              <a:latin typeface="Arial"/>
            </a:endParaRPr>
          </a:p>
        </p:txBody>
      </p:sp>
      <p:sp>
        <p:nvSpPr>
          <p:cNvPr id="13" name="CustomShape 3">
            <a:extLst>
              <a:ext uri="{FF2B5EF4-FFF2-40B4-BE49-F238E27FC236}">
                <a16:creationId xmlns:a16="http://schemas.microsoft.com/office/drawing/2014/main" id="{F2B82600-7489-3549-8349-E6D191A0E7B3}"/>
              </a:ext>
            </a:extLst>
          </p:cNvPr>
          <p:cNvSpPr/>
          <p:nvPr/>
        </p:nvSpPr>
        <p:spPr>
          <a:xfrm>
            <a:off x="8235496" y="5234608"/>
            <a:ext cx="1845130" cy="1370683"/>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r>
              <a:rPr lang="en-US" sz="1000" b="0" strike="noStrike" spc="-1" dirty="0">
                <a:solidFill>
                  <a:srgbClr val="000000"/>
                </a:solidFill>
                <a:uFill>
                  <a:solidFill>
                    <a:srgbClr val="FFFFFF"/>
                  </a:solidFill>
                </a:uFill>
                <a:latin typeface="Arial"/>
                <a:ea typeface="DejaVu Sans"/>
              </a:rPr>
              <a:t>Image</a:t>
            </a:r>
            <a:r>
              <a:rPr lang="en-US" sz="1000" spc="-1" dirty="0">
                <a:solidFill>
                  <a:srgbClr val="000000"/>
                </a:solidFill>
                <a:uFill>
                  <a:solidFill>
                    <a:srgbClr val="FFFFFF"/>
                  </a:solidFill>
                </a:uFill>
              </a:rPr>
              <a:t>: Washington Post, National Park Service webcam</a:t>
            </a:r>
            <a:endParaRPr lang="en-US" sz="1000" b="0" strike="noStrike" spc="-1" dirty="0">
              <a:solidFill>
                <a:srgbClr val="000000"/>
              </a:solidFill>
              <a:uFill>
                <a:solidFill>
                  <a:srgbClr val="FFFFFF"/>
                </a:solidFill>
              </a:uFill>
              <a:latin typeface="Arial"/>
            </a:endParaRPr>
          </a:p>
        </p:txBody>
      </p:sp>
      <p:pic>
        <p:nvPicPr>
          <p:cNvPr id="12" name="Picture 11">
            <a:extLst>
              <a:ext uri="{FF2B5EF4-FFF2-40B4-BE49-F238E27FC236}">
                <a16:creationId xmlns:a16="http://schemas.microsoft.com/office/drawing/2014/main" id="{33DFF629-E847-4847-9C2C-6F75084CB262}"/>
              </a:ext>
            </a:extLst>
          </p:cNvPr>
          <p:cNvPicPr>
            <a:picLocks noChangeAspect="1"/>
          </p:cNvPicPr>
          <p:nvPr/>
        </p:nvPicPr>
        <p:blipFill>
          <a:blip r:embed="rId6"/>
          <a:stretch>
            <a:fillRect/>
          </a:stretch>
        </p:blipFill>
        <p:spPr>
          <a:xfrm>
            <a:off x="4913106" y="4944091"/>
            <a:ext cx="3302836" cy="2477127"/>
          </a:xfrm>
          <a:prstGeom prst="rect">
            <a:avLst/>
          </a:prstGeom>
        </p:spPr>
      </p:pic>
    </p:spTree>
    <p:extLst>
      <p:ext uri="{BB962C8B-B14F-4D97-AF65-F5344CB8AC3E}">
        <p14:creationId xmlns:p14="http://schemas.microsoft.com/office/powerpoint/2010/main" val="27408649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CustomShape 1"/>
          <p:cNvSpPr/>
          <p:nvPr/>
        </p:nvSpPr>
        <p:spPr>
          <a:xfrm>
            <a:off x="457560" y="366120"/>
            <a:ext cx="847044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r>
              <a:rPr lang="en-US" sz="3200" spc="-1" dirty="0">
                <a:solidFill>
                  <a:srgbClr val="0C5C02"/>
                </a:solidFill>
                <a:uFill>
                  <a:solidFill>
                    <a:srgbClr val="FFFFFF"/>
                  </a:solidFill>
                </a:uFill>
                <a:latin typeface="Arial"/>
              </a:rPr>
              <a:t>Particulate matter and health</a:t>
            </a:r>
            <a:endParaRPr lang="en-US" sz="1800" b="0" strike="noStrike" spc="-1" dirty="0">
              <a:solidFill>
                <a:srgbClr val="0C5C02"/>
              </a:solidFill>
              <a:uFill>
                <a:solidFill>
                  <a:srgbClr val="FFFFFF"/>
                </a:solidFill>
              </a:uFill>
              <a:latin typeface="Arial"/>
            </a:endParaRPr>
          </a:p>
        </p:txBody>
      </p:sp>
      <p:pic>
        <p:nvPicPr>
          <p:cNvPr id="4" name="Picture 3">
            <a:extLst>
              <a:ext uri="{FF2B5EF4-FFF2-40B4-BE49-F238E27FC236}">
                <a16:creationId xmlns:a16="http://schemas.microsoft.com/office/drawing/2014/main" id="{07E3EC4B-E612-E44C-9C6C-F00B52E9B8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068375"/>
            <a:ext cx="10080625" cy="1005696"/>
          </a:xfrm>
          <a:prstGeom prst="rect">
            <a:avLst/>
          </a:prstGeom>
        </p:spPr>
      </p:pic>
      <p:pic>
        <p:nvPicPr>
          <p:cNvPr id="6" name="Picture 5">
            <a:extLst>
              <a:ext uri="{FF2B5EF4-FFF2-40B4-BE49-F238E27FC236}">
                <a16:creationId xmlns:a16="http://schemas.microsoft.com/office/drawing/2014/main" id="{419BCCFA-D64E-9446-847E-3A34A3DB970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783636"/>
            <a:ext cx="10080625" cy="3119639"/>
          </a:xfrm>
          <a:prstGeom prst="rect">
            <a:avLst/>
          </a:prstGeom>
        </p:spPr>
      </p:pic>
      <p:sp>
        <p:nvSpPr>
          <p:cNvPr id="8" name="CustomShape 3">
            <a:extLst>
              <a:ext uri="{FF2B5EF4-FFF2-40B4-BE49-F238E27FC236}">
                <a16:creationId xmlns:a16="http://schemas.microsoft.com/office/drawing/2014/main" id="{DA6CF009-17AE-2141-AF5F-632E85DA062A}"/>
              </a:ext>
            </a:extLst>
          </p:cNvPr>
          <p:cNvSpPr/>
          <p:nvPr/>
        </p:nvSpPr>
        <p:spPr>
          <a:xfrm>
            <a:off x="457560" y="7010610"/>
            <a:ext cx="3286539" cy="398595"/>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r>
              <a:rPr lang="en-US" sz="1000" b="0" strike="noStrike" spc="-1" dirty="0">
                <a:solidFill>
                  <a:srgbClr val="000000"/>
                </a:solidFill>
                <a:uFill>
                  <a:solidFill>
                    <a:srgbClr val="FFFFFF"/>
                  </a:solidFill>
                </a:uFill>
                <a:latin typeface="Arial"/>
                <a:ea typeface="DejaVu Sans"/>
              </a:rPr>
              <a:t>2019 ISA for PM</a:t>
            </a:r>
            <a:endParaRPr lang="en-US" sz="1000" b="0" strike="noStrike" spc="-1" dirty="0">
              <a:solidFill>
                <a:srgbClr val="000000"/>
              </a:solidFill>
              <a:uFill>
                <a:solidFill>
                  <a:srgbClr val="FFFFFF"/>
                </a:solidFill>
              </a:uFill>
              <a:latin typeface="Arial"/>
            </a:endParaRPr>
          </a:p>
        </p:txBody>
      </p:sp>
    </p:spTree>
    <p:extLst>
      <p:ext uri="{BB962C8B-B14F-4D97-AF65-F5344CB8AC3E}">
        <p14:creationId xmlns:p14="http://schemas.microsoft.com/office/powerpoint/2010/main" val="110916925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CustomShape 1"/>
          <p:cNvSpPr/>
          <p:nvPr/>
        </p:nvSpPr>
        <p:spPr>
          <a:xfrm>
            <a:off x="457560" y="366120"/>
            <a:ext cx="847044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r>
              <a:rPr lang="en-US" sz="3200" spc="-1" dirty="0">
                <a:solidFill>
                  <a:srgbClr val="0C5C02"/>
                </a:solidFill>
                <a:uFill>
                  <a:solidFill>
                    <a:srgbClr val="FFFFFF"/>
                  </a:solidFill>
                </a:uFill>
                <a:latin typeface="Arial"/>
              </a:rPr>
              <a:t>The future of traffic pollution</a:t>
            </a:r>
            <a:endParaRPr lang="en-US" sz="1800" b="0" strike="noStrike" spc="-1" dirty="0">
              <a:solidFill>
                <a:srgbClr val="0C5C02"/>
              </a:solidFill>
              <a:uFill>
                <a:solidFill>
                  <a:srgbClr val="FFFFFF"/>
                </a:solidFill>
              </a:uFill>
              <a:latin typeface="Arial"/>
            </a:endParaRPr>
          </a:p>
        </p:txBody>
      </p:sp>
      <p:sp>
        <p:nvSpPr>
          <p:cNvPr id="7" name="CustomShape 1">
            <a:extLst>
              <a:ext uri="{FF2B5EF4-FFF2-40B4-BE49-F238E27FC236}">
                <a16:creationId xmlns:a16="http://schemas.microsoft.com/office/drawing/2014/main" id="{58F1E6AE-9E85-2646-8FF3-115CD6CA0FB6}"/>
              </a:ext>
            </a:extLst>
          </p:cNvPr>
          <p:cNvSpPr/>
          <p:nvPr/>
        </p:nvSpPr>
        <p:spPr>
          <a:xfrm>
            <a:off x="449161" y="2841493"/>
            <a:ext cx="8969837" cy="2348044"/>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pPr marL="342900" indent="-342900">
              <a:buFont typeface="Arial" panose="020B0604020202020204" pitchFamily="34" charset="0"/>
              <a:buChar char="•"/>
            </a:pPr>
            <a:r>
              <a:rPr lang="en-US" sz="2200" spc="-1" dirty="0">
                <a:uFill>
                  <a:solidFill>
                    <a:srgbClr val="FFFFFF"/>
                  </a:solidFill>
                </a:uFill>
              </a:rPr>
              <a:t>Electric and hybrid vehicles</a:t>
            </a:r>
            <a:br>
              <a:rPr lang="en-US" sz="2200" spc="-1" dirty="0">
                <a:uFill>
                  <a:solidFill>
                    <a:srgbClr val="FFFFFF"/>
                  </a:solidFill>
                </a:uFill>
              </a:rPr>
            </a:br>
            <a:endParaRPr lang="en-US" sz="2200" spc="-1" dirty="0">
              <a:uFill>
                <a:solidFill>
                  <a:srgbClr val="FFFFFF"/>
                </a:solidFill>
              </a:uFill>
            </a:endParaRPr>
          </a:p>
          <a:p>
            <a:pPr marL="342900" indent="-342900">
              <a:buFont typeface="Arial" panose="020B0604020202020204" pitchFamily="34" charset="0"/>
              <a:buChar char="•"/>
            </a:pPr>
            <a:endParaRPr lang="en-US" sz="2200" spc="-1" dirty="0">
              <a:uFill>
                <a:solidFill>
                  <a:srgbClr val="FFFFFF"/>
                </a:solidFill>
              </a:uFill>
            </a:endParaRPr>
          </a:p>
          <a:p>
            <a:pPr marL="342900" indent="-342900">
              <a:buFont typeface="Arial" panose="020B0604020202020204" pitchFamily="34" charset="0"/>
              <a:buChar char="•"/>
            </a:pPr>
            <a:endParaRPr lang="en-US" sz="2200" spc="-1" dirty="0">
              <a:uFill>
                <a:solidFill>
                  <a:srgbClr val="FFFFFF"/>
                </a:solidFill>
              </a:uFill>
            </a:endParaRPr>
          </a:p>
          <a:p>
            <a:pPr marL="342900" indent="-342900">
              <a:buFont typeface="Arial" panose="020B0604020202020204" pitchFamily="34" charset="0"/>
              <a:buChar char="•"/>
            </a:pPr>
            <a:endParaRPr lang="en-US" sz="2200" spc="-1" dirty="0">
              <a:uFill>
                <a:solidFill>
                  <a:srgbClr val="FFFFFF"/>
                </a:solidFill>
              </a:uFill>
            </a:endParaRPr>
          </a:p>
          <a:p>
            <a:pPr marL="342900" indent="-342900">
              <a:buFont typeface="Arial" panose="020B0604020202020204" pitchFamily="34" charset="0"/>
              <a:buChar char="•"/>
            </a:pPr>
            <a:endParaRPr lang="en-US" sz="2200" spc="-1" dirty="0">
              <a:uFill>
                <a:solidFill>
                  <a:srgbClr val="FFFFFF"/>
                </a:solidFill>
              </a:uFill>
            </a:endParaRPr>
          </a:p>
          <a:p>
            <a:pPr marL="342900" indent="-342900">
              <a:buFont typeface="Arial" panose="020B0604020202020204" pitchFamily="34" charset="0"/>
              <a:buChar char="•"/>
            </a:pPr>
            <a:endParaRPr lang="en-US" sz="2200" spc="-1" dirty="0">
              <a:uFill>
                <a:solidFill>
                  <a:srgbClr val="FFFFFF"/>
                </a:solidFill>
              </a:uFill>
            </a:endParaRPr>
          </a:p>
          <a:p>
            <a:pPr marL="342900" indent="-342900">
              <a:buFont typeface="Arial" panose="020B0604020202020204" pitchFamily="34" charset="0"/>
              <a:buChar char="•"/>
            </a:pPr>
            <a:endParaRPr lang="en-US" sz="2200" spc="-1" dirty="0">
              <a:uFill>
                <a:solidFill>
                  <a:srgbClr val="FFFFFF"/>
                </a:solidFill>
              </a:uFill>
            </a:endParaRPr>
          </a:p>
          <a:p>
            <a:pPr marL="342900" indent="-342900">
              <a:buFont typeface="Arial" panose="020B0604020202020204" pitchFamily="34" charset="0"/>
              <a:buChar char="•"/>
            </a:pPr>
            <a:endParaRPr lang="en-US" sz="2200" spc="-1" dirty="0">
              <a:uFill>
                <a:solidFill>
                  <a:srgbClr val="FFFFFF"/>
                </a:solidFill>
              </a:uFill>
            </a:endParaRPr>
          </a:p>
          <a:p>
            <a:pPr marL="342900" indent="-342900">
              <a:buFont typeface="Arial" panose="020B0604020202020204" pitchFamily="34" charset="0"/>
              <a:buChar char="•"/>
            </a:pPr>
            <a:endParaRPr lang="en-US" sz="2200" spc="-1" dirty="0">
              <a:uFill>
                <a:solidFill>
                  <a:srgbClr val="FFFFFF"/>
                </a:solidFill>
              </a:uFill>
            </a:endParaRPr>
          </a:p>
          <a:p>
            <a:pPr marL="342900" indent="-342900">
              <a:buFont typeface="Arial" panose="020B0604020202020204" pitchFamily="34" charset="0"/>
              <a:buChar char="•"/>
            </a:pPr>
            <a:endParaRPr lang="en-US" sz="2200" spc="-1" dirty="0">
              <a:uFill>
                <a:solidFill>
                  <a:srgbClr val="FFFFFF"/>
                </a:solidFill>
              </a:uFill>
            </a:endParaRPr>
          </a:p>
          <a:p>
            <a:pPr marL="342900" indent="-342900">
              <a:buFont typeface="Arial" panose="020B0604020202020204" pitchFamily="34" charset="0"/>
              <a:buChar char="•"/>
            </a:pPr>
            <a:r>
              <a:rPr lang="en-US" sz="2200" spc="-1" dirty="0">
                <a:uFill>
                  <a:solidFill>
                    <a:srgbClr val="FFFFFF"/>
                  </a:solidFill>
                </a:uFill>
              </a:rPr>
              <a:t>Virginia General Assembly: Climate change and reducing power plant emissions</a:t>
            </a:r>
          </a:p>
          <a:p>
            <a:pPr marL="800100" lvl="1" indent="-342900">
              <a:buFont typeface="Arial" panose="020B0604020202020204" pitchFamily="34" charset="0"/>
              <a:buChar char="•"/>
            </a:pPr>
            <a:r>
              <a:rPr lang="en-US" sz="2200" spc="-1" dirty="0">
                <a:uFill>
                  <a:solidFill>
                    <a:srgbClr val="FFFFFF"/>
                  </a:solidFill>
                </a:uFill>
              </a:rPr>
              <a:t>Regional Greenhouse Gas Initiative</a:t>
            </a:r>
          </a:p>
          <a:p>
            <a:pPr marL="800100" lvl="1" indent="-342900">
              <a:buFont typeface="Arial" panose="020B0604020202020204" pitchFamily="34" charset="0"/>
              <a:buChar char="•"/>
            </a:pPr>
            <a:r>
              <a:rPr lang="en-US" sz="2200" spc="-1" dirty="0">
                <a:uFill>
                  <a:solidFill>
                    <a:srgbClr val="FFFFFF"/>
                  </a:solidFill>
                </a:uFill>
              </a:rPr>
              <a:t>Green New Deal</a:t>
            </a:r>
          </a:p>
          <a:p>
            <a:pPr marL="800100" lvl="1" indent="-342900">
              <a:buFont typeface="Arial" panose="020B0604020202020204" pitchFamily="34" charset="0"/>
              <a:buChar char="•"/>
            </a:pPr>
            <a:endParaRPr lang="en-US" sz="2200" spc="-1" dirty="0">
              <a:uFill>
                <a:solidFill>
                  <a:srgbClr val="FFFFFF"/>
                </a:solidFill>
              </a:uFill>
            </a:endParaRPr>
          </a:p>
        </p:txBody>
      </p:sp>
      <p:pic>
        <p:nvPicPr>
          <p:cNvPr id="3" name="Picture 2">
            <a:extLst>
              <a:ext uri="{FF2B5EF4-FFF2-40B4-BE49-F238E27FC236}">
                <a16:creationId xmlns:a16="http://schemas.microsoft.com/office/drawing/2014/main" id="{EDA429CA-27C4-4F45-AE91-28F7DA5830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40080" y="1911657"/>
            <a:ext cx="4908420" cy="2808707"/>
          </a:xfrm>
          <a:prstGeom prst="rect">
            <a:avLst/>
          </a:prstGeom>
        </p:spPr>
      </p:pic>
    </p:spTree>
    <p:extLst>
      <p:ext uri="{BB962C8B-B14F-4D97-AF65-F5344CB8AC3E}">
        <p14:creationId xmlns:p14="http://schemas.microsoft.com/office/powerpoint/2010/main" val="99297184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 name="CustomShape 1"/>
          <p:cNvSpPr/>
          <p:nvPr/>
        </p:nvSpPr>
        <p:spPr>
          <a:xfrm>
            <a:off x="457560" y="366120"/>
            <a:ext cx="163080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r>
              <a:rPr lang="en-US" sz="3200" b="0" strike="noStrike" spc="-1" dirty="0">
                <a:solidFill>
                  <a:srgbClr val="0C5C02"/>
                </a:solidFill>
                <a:uFill>
                  <a:solidFill>
                    <a:srgbClr val="FFFFFF"/>
                  </a:solidFill>
                </a:uFill>
                <a:latin typeface="Arial"/>
                <a:ea typeface="DejaVu Sans"/>
              </a:rPr>
              <a:t>Thanks!</a:t>
            </a:r>
            <a:endParaRPr lang="en-US" sz="1800" b="0" strike="noStrike" spc="-1" dirty="0">
              <a:solidFill>
                <a:srgbClr val="0C5C02"/>
              </a:solidFill>
              <a:uFill>
                <a:solidFill>
                  <a:srgbClr val="FFFFFF"/>
                </a:solidFill>
              </a:uFill>
              <a:latin typeface="Arial"/>
            </a:endParaRPr>
          </a:p>
        </p:txBody>
      </p:sp>
      <p:sp>
        <p:nvSpPr>
          <p:cNvPr id="211" name="CustomShape 2"/>
          <p:cNvSpPr/>
          <p:nvPr/>
        </p:nvSpPr>
        <p:spPr>
          <a:xfrm>
            <a:off x="605076" y="2642384"/>
            <a:ext cx="9277112" cy="3454377"/>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numCol="2"/>
          <a:lstStyle/>
          <a:p>
            <a:r>
              <a:rPr lang="en-US" sz="2200" b="0" strike="noStrike" spc="-1" dirty="0">
                <a:solidFill>
                  <a:srgbClr val="000000"/>
                </a:solidFill>
                <a:uFill>
                  <a:solidFill>
                    <a:srgbClr val="FFFFFF"/>
                  </a:solidFill>
                </a:uFill>
                <a:latin typeface="Arial"/>
                <a:ea typeface="DejaVu Sans"/>
              </a:rPr>
              <a:t>Acknowledgements:</a:t>
            </a:r>
            <a:endParaRPr lang="en-US" sz="1800" b="0" strike="noStrike" spc="-1" dirty="0">
              <a:solidFill>
                <a:srgbClr val="000000"/>
              </a:solidFill>
              <a:uFill>
                <a:solidFill>
                  <a:srgbClr val="FFFFFF"/>
                </a:solidFill>
              </a:uFill>
              <a:latin typeface="Arial"/>
            </a:endParaRPr>
          </a:p>
          <a:p>
            <a:endParaRPr lang="en-US" sz="1800" b="0" strike="noStrike" spc="-1" dirty="0">
              <a:solidFill>
                <a:srgbClr val="000000"/>
              </a:solidFill>
              <a:uFill>
                <a:solidFill>
                  <a:srgbClr val="FFFFFF"/>
                </a:solidFill>
              </a:uFill>
              <a:latin typeface="Arial"/>
            </a:endParaRPr>
          </a:p>
          <a:p>
            <a:r>
              <a:rPr lang="en-US" sz="2200" b="1" strike="noStrike" spc="-1" dirty="0">
                <a:solidFill>
                  <a:srgbClr val="000000"/>
                </a:solidFill>
                <a:uFill>
                  <a:solidFill>
                    <a:srgbClr val="FFFFFF"/>
                  </a:solidFill>
                </a:uFill>
                <a:latin typeface="Arial"/>
                <a:ea typeface="DejaVu Sans"/>
              </a:rPr>
              <a:t>George Mason:</a:t>
            </a:r>
            <a:endParaRPr lang="en-US" sz="1800" b="0" strike="noStrike" spc="-1" dirty="0">
              <a:solidFill>
                <a:srgbClr val="000000"/>
              </a:solidFill>
              <a:uFill>
                <a:solidFill>
                  <a:srgbClr val="FFFFFF"/>
                </a:solidFill>
              </a:uFill>
              <a:latin typeface="Arial"/>
            </a:endParaRPr>
          </a:p>
          <a:p>
            <a:r>
              <a:rPr lang="en-US" sz="2200" b="0" strike="noStrike" spc="-1" dirty="0">
                <a:solidFill>
                  <a:srgbClr val="000000"/>
                </a:solidFill>
                <a:uFill>
                  <a:solidFill>
                    <a:srgbClr val="FFFFFF"/>
                  </a:solidFill>
                </a:uFill>
                <a:latin typeface="Arial"/>
                <a:ea typeface="DejaVu Sans"/>
              </a:rPr>
              <a:t>Anna Pollack</a:t>
            </a:r>
          </a:p>
          <a:p>
            <a:r>
              <a:rPr lang="en-US" sz="2200" spc="-1" dirty="0">
                <a:solidFill>
                  <a:srgbClr val="000000"/>
                </a:solidFill>
                <a:uFill>
                  <a:solidFill>
                    <a:srgbClr val="FFFFFF"/>
                  </a:solidFill>
                </a:uFill>
                <a:latin typeface="Arial"/>
                <a:ea typeface="DejaVu Sans"/>
              </a:rPr>
              <a:t>Yi-Ching Lee</a:t>
            </a:r>
          </a:p>
          <a:p>
            <a:r>
              <a:rPr lang="en-US" sz="2200" spc="-1" dirty="0">
                <a:solidFill>
                  <a:srgbClr val="000000"/>
                </a:solidFill>
                <a:uFill>
                  <a:solidFill>
                    <a:srgbClr val="FFFFFF"/>
                  </a:solidFill>
                </a:uFill>
                <a:latin typeface="Arial"/>
                <a:ea typeface="DejaVu Sans"/>
              </a:rPr>
              <a:t>Vivian </a:t>
            </a:r>
            <a:r>
              <a:rPr lang="en-US" sz="2200" spc="-1" dirty="0" err="1">
                <a:solidFill>
                  <a:srgbClr val="000000"/>
                </a:solidFill>
                <a:uFill>
                  <a:solidFill>
                    <a:srgbClr val="FFFFFF"/>
                  </a:solidFill>
                </a:uFill>
                <a:latin typeface="Arial"/>
                <a:ea typeface="DejaVu Sans"/>
              </a:rPr>
              <a:t>Motti</a:t>
            </a:r>
            <a:endParaRPr lang="en-US" sz="2200" spc="-1" dirty="0">
              <a:solidFill>
                <a:srgbClr val="000000"/>
              </a:solidFill>
              <a:uFill>
                <a:solidFill>
                  <a:srgbClr val="FFFFFF"/>
                </a:solidFill>
              </a:uFill>
              <a:latin typeface="Arial"/>
              <a:ea typeface="DejaVu Sans"/>
            </a:endParaRPr>
          </a:p>
          <a:p>
            <a:endParaRPr lang="en-US" sz="2200" spc="-1" dirty="0">
              <a:solidFill>
                <a:srgbClr val="000000"/>
              </a:solidFill>
              <a:uFill>
                <a:solidFill>
                  <a:srgbClr val="FFFFFF"/>
                </a:solidFill>
              </a:uFill>
              <a:latin typeface="Arial"/>
              <a:ea typeface="DejaVu Sans"/>
            </a:endParaRPr>
          </a:p>
          <a:p>
            <a:r>
              <a:rPr lang="en-US" sz="2200" b="1" spc="-1" dirty="0">
                <a:solidFill>
                  <a:srgbClr val="000000"/>
                </a:solidFill>
                <a:uFill>
                  <a:solidFill>
                    <a:srgbClr val="FFFFFF"/>
                  </a:solidFill>
                </a:uFill>
                <a:latin typeface="Arial"/>
                <a:ea typeface="DejaVu Sans"/>
              </a:rPr>
              <a:t>RTI</a:t>
            </a:r>
          </a:p>
          <a:p>
            <a:r>
              <a:rPr lang="en-US" sz="2200" spc="-1" dirty="0">
                <a:solidFill>
                  <a:srgbClr val="000000"/>
                </a:solidFill>
                <a:uFill>
                  <a:solidFill>
                    <a:srgbClr val="FFFFFF"/>
                  </a:solidFill>
                </a:uFill>
                <a:latin typeface="Arial"/>
                <a:ea typeface="DejaVu Sans"/>
              </a:rPr>
              <a:t>Jonathan Thornburg</a:t>
            </a:r>
          </a:p>
          <a:p>
            <a:r>
              <a:rPr lang="en-US" sz="2200" spc="-1" dirty="0">
                <a:solidFill>
                  <a:srgbClr val="000000"/>
                </a:solidFill>
                <a:uFill>
                  <a:solidFill>
                    <a:srgbClr val="FFFFFF"/>
                  </a:solidFill>
                </a:uFill>
                <a:latin typeface="Arial"/>
                <a:ea typeface="DejaVu Sans"/>
              </a:rPr>
              <a:t>Michelle McCombs</a:t>
            </a:r>
          </a:p>
          <a:p>
            <a:endParaRPr lang="en-US" sz="2200" b="1" spc="-1" dirty="0">
              <a:solidFill>
                <a:srgbClr val="000000"/>
              </a:solidFill>
              <a:uFill>
                <a:solidFill>
                  <a:srgbClr val="FFFFFF"/>
                </a:solidFill>
              </a:uFill>
              <a:latin typeface="Arial"/>
              <a:ea typeface="DejaVu Sans"/>
            </a:endParaRPr>
          </a:p>
          <a:p>
            <a:r>
              <a:rPr lang="en-US" sz="2200" b="1" spc="-1" dirty="0">
                <a:solidFill>
                  <a:srgbClr val="000000"/>
                </a:solidFill>
                <a:uFill>
                  <a:solidFill>
                    <a:srgbClr val="FFFFFF"/>
                  </a:solidFill>
                </a:uFill>
                <a:latin typeface="Arial"/>
                <a:ea typeface="DejaVu Sans"/>
              </a:rPr>
              <a:t>Collaborators:</a:t>
            </a:r>
          </a:p>
          <a:p>
            <a:r>
              <a:rPr lang="en-US" sz="2200" b="1" i="1" spc="-1" dirty="0">
                <a:solidFill>
                  <a:srgbClr val="000000"/>
                </a:solidFill>
                <a:uFill>
                  <a:solidFill>
                    <a:srgbClr val="FFFFFF"/>
                  </a:solidFill>
                </a:uFill>
                <a:latin typeface="Arial"/>
                <a:ea typeface="DejaVu Sans"/>
              </a:rPr>
              <a:t>Johns Hopkins</a:t>
            </a:r>
          </a:p>
          <a:p>
            <a:r>
              <a:rPr lang="en-US" sz="2200" spc="-1" dirty="0">
                <a:solidFill>
                  <a:srgbClr val="000000"/>
                </a:solidFill>
                <a:uFill>
                  <a:solidFill>
                    <a:srgbClr val="FFFFFF"/>
                  </a:solidFill>
                </a:uFill>
                <a:latin typeface="Arial"/>
                <a:ea typeface="DejaVu Sans"/>
              </a:rPr>
              <a:t>Roger Peng</a:t>
            </a:r>
          </a:p>
          <a:p>
            <a:r>
              <a:rPr lang="en-US" sz="2200" b="1" i="1" spc="-1" dirty="0">
                <a:solidFill>
                  <a:srgbClr val="000000"/>
                </a:solidFill>
                <a:uFill>
                  <a:solidFill>
                    <a:srgbClr val="FFFFFF"/>
                  </a:solidFill>
                </a:uFill>
                <a:latin typeface="Arial"/>
                <a:ea typeface="DejaVu Sans"/>
              </a:rPr>
              <a:t>Emory University</a:t>
            </a:r>
          </a:p>
          <a:p>
            <a:r>
              <a:rPr lang="en-US" sz="2200" spc="-1" dirty="0">
                <a:solidFill>
                  <a:srgbClr val="000000"/>
                </a:solidFill>
                <a:uFill>
                  <a:solidFill>
                    <a:srgbClr val="FFFFFF"/>
                  </a:solidFill>
                </a:uFill>
                <a:latin typeface="Arial"/>
                <a:ea typeface="DejaVu Sans"/>
              </a:rPr>
              <a:t>Stefanie </a:t>
            </a:r>
            <a:r>
              <a:rPr lang="en-US" sz="2200" spc="-1" dirty="0" err="1">
                <a:solidFill>
                  <a:srgbClr val="000000"/>
                </a:solidFill>
                <a:uFill>
                  <a:solidFill>
                    <a:srgbClr val="FFFFFF"/>
                  </a:solidFill>
                </a:uFill>
                <a:latin typeface="Arial"/>
                <a:ea typeface="DejaVu Sans"/>
              </a:rPr>
              <a:t>Sarnat</a:t>
            </a:r>
            <a:endParaRPr lang="en-US" sz="2200" spc="-1" dirty="0">
              <a:solidFill>
                <a:srgbClr val="000000"/>
              </a:solidFill>
              <a:uFill>
                <a:solidFill>
                  <a:srgbClr val="FFFFFF"/>
                </a:solidFill>
              </a:uFill>
              <a:latin typeface="Arial"/>
              <a:ea typeface="DejaVu Sans"/>
            </a:endParaRPr>
          </a:p>
          <a:p>
            <a:r>
              <a:rPr lang="en-US" sz="2200" spc="-1" dirty="0">
                <a:solidFill>
                  <a:srgbClr val="000000"/>
                </a:solidFill>
                <a:uFill>
                  <a:solidFill>
                    <a:srgbClr val="FFFFFF"/>
                  </a:solidFill>
                </a:uFill>
                <a:latin typeface="Arial"/>
                <a:ea typeface="DejaVu Sans"/>
              </a:rPr>
              <a:t>Jeremy </a:t>
            </a:r>
            <a:r>
              <a:rPr lang="en-US" sz="2200" spc="-1" dirty="0" err="1">
                <a:solidFill>
                  <a:srgbClr val="000000"/>
                </a:solidFill>
                <a:uFill>
                  <a:solidFill>
                    <a:srgbClr val="FFFFFF"/>
                  </a:solidFill>
                </a:uFill>
                <a:latin typeface="Arial"/>
                <a:ea typeface="DejaVu Sans"/>
              </a:rPr>
              <a:t>Sarnat</a:t>
            </a:r>
            <a:endParaRPr lang="en-US" sz="2200" spc="-1" dirty="0">
              <a:solidFill>
                <a:srgbClr val="000000"/>
              </a:solidFill>
              <a:uFill>
                <a:solidFill>
                  <a:srgbClr val="FFFFFF"/>
                </a:solidFill>
              </a:uFill>
              <a:latin typeface="Arial"/>
              <a:ea typeface="DejaVu Sans"/>
            </a:endParaRPr>
          </a:p>
          <a:p>
            <a:r>
              <a:rPr lang="en-US" sz="2200" spc="-1" dirty="0">
                <a:solidFill>
                  <a:srgbClr val="000000"/>
                </a:solidFill>
                <a:uFill>
                  <a:solidFill>
                    <a:srgbClr val="FFFFFF"/>
                  </a:solidFill>
                </a:uFill>
                <a:latin typeface="Arial"/>
                <a:ea typeface="DejaVu Sans"/>
              </a:rPr>
              <a:t>Paige Tolbert </a:t>
            </a:r>
          </a:p>
          <a:p>
            <a:r>
              <a:rPr lang="en-US" sz="2200" spc="-1" dirty="0">
                <a:solidFill>
                  <a:srgbClr val="000000"/>
                </a:solidFill>
                <a:uFill>
                  <a:solidFill>
                    <a:srgbClr val="FFFFFF"/>
                  </a:solidFill>
                </a:uFill>
                <a:latin typeface="Arial"/>
                <a:ea typeface="DejaVu Sans"/>
              </a:rPr>
              <a:t>Lance Waller</a:t>
            </a:r>
          </a:p>
          <a:p>
            <a:r>
              <a:rPr lang="en-US" sz="2200" b="1" i="1" spc="-1" dirty="0">
                <a:solidFill>
                  <a:srgbClr val="000000"/>
                </a:solidFill>
                <a:uFill>
                  <a:solidFill>
                    <a:srgbClr val="FFFFFF"/>
                  </a:solidFill>
                </a:uFill>
                <a:latin typeface="Arial"/>
                <a:ea typeface="DejaVu Sans"/>
              </a:rPr>
              <a:t>Georgia Tech</a:t>
            </a:r>
          </a:p>
          <a:p>
            <a:r>
              <a:rPr lang="en-US" sz="2200" spc="-1" dirty="0">
                <a:solidFill>
                  <a:srgbClr val="000000"/>
                </a:solidFill>
                <a:uFill>
                  <a:solidFill>
                    <a:srgbClr val="FFFFFF"/>
                  </a:solidFill>
                </a:uFill>
                <a:latin typeface="Arial"/>
                <a:ea typeface="DejaVu Sans"/>
              </a:rPr>
              <a:t>Ted Russell</a:t>
            </a:r>
          </a:p>
        </p:txBody>
      </p:sp>
      <p:sp>
        <p:nvSpPr>
          <p:cNvPr id="213" name="CustomShape 4"/>
          <p:cNvSpPr/>
          <p:nvPr/>
        </p:nvSpPr>
        <p:spPr>
          <a:xfrm>
            <a:off x="605076" y="1280160"/>
            <a:ext cx="4147920" cy="639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r>
              <a:rPr lang="en-US" sz="2400" b="0" strike="noStrike" spc="-1" dirty="0">
                <a:solidFill>
                  <a:srgbClr val="000000"/>
                </a:solidFill>
                <a:uFill>
                  <a:solidFill>
                    <a:srgbClr val="FFFFFF"/>
                  </a:solidFill>
                </a:uFill>
                <a:latin typeface="Arial"/>
                <a:ea typeface="DejaVu Sans"/>
              </a:rPr>
              <a:t>Jenna Krall</a:t>
            </a:r>
          </a:p>
          <a:p>
            <a:r>
              <a:rPr lang="en-US" sz="2400" b="0" strike="noStrike" spc="-1" dirty="0" err="1">
                <a:solidFill>
                  <a:srgbClr val="000000"/>
                </a:solidFill>
                <a:uFill>
                  <a:solidFill>
                    <a:srgbClr val="FFFFFF"/>
                  </a:solidFill>
                </a:uFill>
                <a:latin typeface="Arial"/>
                <a:ea typeface="DejaVu Sans"/>
              </a:rPr>
              <a:t>jkrall@gmu.edu</a:t>
            </a:r>
            <a:endParaRPr lang="en-US" sz="1800" b="0" strike="noStrike" spc="-1" dirty="0">
              <a:solidFill>
                <a:srgbClr val="000000"/>
              </a:solidFill>
              <a:uFill>
                <a:solidFill>
                  <a:srgbClr val="FFFFFF"/>
                </a:solidFill>
              </a:uFill>
              <a:latin typeface="Arial"/>
            </a:endParaRPr>
          </a:p>
        </p:txBody>
      </p:sp>
      <p:sp>
        <p:nvSpPr>
          <p:cNvPr id="216" name="CustomShape 6"/>
          <p:cNvSpPr/>
          <p:nvPr/>
        </p:nvSpPr>
        <p:spPr>
          <a:xfrm>
            <a:off x="605076" y="6355806"/>
            <a:ext cx="8594640" cy="596139"/>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r>
              <a:rPr lang="en-US" sz="1400" dirty="0"/>
              <a:t>This work was supported by a multidisciplinary seed grant from George Mason University and The Thomas F. and Kate Miller Jeffress Memorial Trust, Bank of America, Trustee.</a:t>
            </a:r>
          </a:p>
        </p:txBody>
      </p:sp>
      <p:sp>
        <p:nvSpPr>
          <p:cNvPr id="217" name="Line 7"/>
          <p:cNvSpPr/>
          <p:nvPr/>
        </p:nvSpPr>
        <p:spPr>
          <a:xfrm>
            <a:off x="731520" y="2396440"/>
            <a:ext cx="8686800" cy="360"/>
          </a:xfrm>
          <a:prstGeom prst="line">
            <a:avLst/>
          </a:prstGeom>
          <a:ln w="38160">
            <a:solidFill>
              <a:srgbClr val="000000"/>
            </a:solidFill>
            <a:round/>
          </a:ln>
          <a:effectLst/>
        </p:spPr>
        <p:style>
          <a:lnRef idx="0">
            <a:scrgbClr r="0" g="0" b="0"/>
          </a:lnRef>
          <a:fillRef idx="0">
            <a:scrgbClr r="0" g="0" b="0"/>
          </a:fillRef>
          <a:effectRef idx="0">
            <a:scrgbClr r="0" g="0" b="0"/>
          </a:effectRef>
          <a:fontRef idx="minor"/>
        </p:style>
      </p:sp>
      <p:pic>
        <p:nvPicPr>
          <p:cNvPr id="2" name="Picture 1" descr="GMU_PLogo_1CC.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59460" y="923551"/>
            <a:ext cx="1841500" cy="1206500"/>
          </a:xfrm>
          <a:prstGeom prst="rect">
            <a:avLst/>
          </a:prstGeom>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CustomShape 1"/>
          <p:cNvSpPr/>
          <p:nvPr/>
        </p:nvSpPr>
        <p:spPr>
          <a:xfrm>
            <a:off x="457560" y="366120"/>
            <a:ext cx="847044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r>
              <a:rPr lang="en-US" sz="3000" spc="-1" dirty="0">
                <a:solidFill>
                  <a:srgbClr val="0C5C02"/>
                </a:solidFill>
                <a:uFill>
                  <a:solidFill>
                    <a:srgbClr val="FFFFFF"/>
                  </a:solidFill>
                </a:uFill>
                <a:latin typeface="Arial"/>
              </a:rPr>
              <a:t>American Lung Association State of the Air 2019</a:t>
            </a:r>
            <a:endParaRPr lang="en-US" sz="3000" b="0" strike="noStrike" spc="-1" dirty="0">
              <a:solidFill>
                <a:srgbClr val="0C5C02"/>
              </a:solidFill>
              <a:uFill>
                <a:solidFill>
                  <a:srgbClr val="FFFFFF"/>
                </a:solidFill>
              </a:uFill>
              <a:latin typeface="Arial"/>
            </a:endParaRPr>
          </a:p>
        </p:txBody>
      </p:sp>
      <p:pic>
        <p:nvPicPr>
          <p:cNvPr id="8" name="Picture 7">
            <a:extLst>
              <a:ext uri="{FF2B5EF4-FFF2-40B4-BE49-F238E27FC236}">
                <a16:creationId xmlns:a16="http://schemas.microsoft.com/office/drawing/2014/main" id="{17F4767F-8DA2-504C-B309-B38DBA365882}"/>
              </a:ext>
            </a:extLst>
          </p:cNvPr>
          <p:cNvPicPr>
            <a:picLocks noChangeAspect="1"/>
          </p:cNvPicPr>
          <p:nvPr/>
        </p:nvPicPr>
        <p:blipFill rotWithShape="1">
          <a:blip r:embed="rId3">
            <a:extLst>
              <a:ext uri="{28A0092B-C50C-407E-A947-70E740481C1C}">
                <a14:useLocalDpi xmlns:a14="http://schemas.microsoft.com/office/drawing/2010/main" val="0"/>
              </a:ext>
            </a:extLst>
          </a:blip>
          <a:srcRect l="2977" r="15865"/>
          <a:stretch/>
        </p:blipFill>
        <p:spPr>
          <a:xfrm>
            <a:off x="171558" y="1741487"/>
            <a:ext cx="9687408" cy="4937609"/>
          </a:xfrm>
          <a:prstGeom prst="rect">
            <a:avLst/>
          </a:prstGeom>
        </p:spPr>
      </p:pic>
      <p:sp>
        <p:nvSpPr>
          <p:cNvPr id="9" name="Rectangle 8">
            <a:extLst>
              <a:ext uri="{FF2B5EF4-FFF2-40B4-BE49-F238E27FC236}">
                <a16:creationId xmlns:a16="http://schemas.microsoft.com/office/drawing/2014/main" id="{EBF145BC-6A54-5745-893E-76A576261454}"/>
              </a:ext>
            </a:extLst>
          </p:cNvPr>
          <p:cNvSpPr/>
          <p:nvPr/>
        </p:nvSpPr>
        <p:spPr>
          <a:xfrm>
            <a:off x="291548" y="4797287"/>
            <a:ext cx="9674087" cy="304800"/>
          </a:xfrm>
          <a:prstGeom prst="rect">
            <a:avLst/>
          </a:prstGeom>
          <a:solidFill>
            <a:srgbClr val="FFFF00">
              <a:alpha val="18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238DA7B-AFEB-5448-8480-88C4974E645B}"/>
              </a:ext>
            </a:extLst>
          </p:cNvPr>
          <p:cNvSpPr/>
          <p:nvPr/>
        </p:nvSpPr>
        <p:spPr>
          <a:xfrm>
            <a:off x="291548" y="6036365"/>
            <a:ext cx="9674087" cy="304800"/>
          </a:xfrm>
          <a:prstGeom prst="rect">
            <a:avLst/>
          </a:prstGeom>
          <a:solidFill>
            <a:srgbClr val="FFFF00">
              <a:alpha val="18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CustomShape 3">
            <a:extLst>
              <a:ext uri="{FF2B5EF4-FFF2-40B4-BE49-F238E27FC236}">
                <a16:creationId xmlns:a16="http://schemas.microsoft.com/office/drawing/2014/main" id="{79873102-9C89-7A40-9EB7-61212925BD14}"/>
              </a:ext>
            </a:extLst>
          </p:cNvPr>
          <p:cNvSpPr/>
          <p:nvPr/>
        </p:nvSpPr>
        <p:spPr>
          <a:xfrm>
            <a:off x="6904384" y="3088673"/>
            <a:ext cx="3823314" cy="1370683"/>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r>
              <a:rPr lang="en-US" sz="2000" spc="-1" dirty="0">
                <a:solidFill>
                  <a:srgbClr val="FF0000"/>
                </a:solidFill>
                <a:uFill>
                  <a:solidFill>
                    <a:srgbClr val="FFFFFF"/>
                  </a:solidFill>
                </a:uFill>
                <a:latin typeface="Arial"/>
              </a:rPr>
              <a:t>Particulate matter (PM)</a:t>
            </a:r>
            <a:endParaRPr lang="en-US" sz="2000" b="0" strike="noStrike" spc="-1" dirty="0">
              <a:solidFill>
                <a:srgbClr val="FF0000"/>
              </a:solidFill>
              <a:uFill>
                <a:solidFill>
                  <a:srgbClr val="FFFFFF"/>
                </a:solidFill>
              </a:uFill>
              <a:latin typeface="Arial"/>
            </a:endParaRPr>
          </a:p>
        </p:txBody>
      </p:sp>
    </p:spTree>
    <p:extLst>
      <p:ext uri="{BB962C8B-B14F-4D97-AF65-F5344CB8AC3E}">
        <p14:creationId xmlns:p14="http://schemas.microsoft.com/office/powerpoint/2010/main" val="4260710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7F4767F-8DA2-504C-B309-B38DBA365882}"/>
              </a:ext>
            </a:extLst>
          </p:cNvPr>
          <p:cNvPicPr>
            <a:picLocks noChangeAspect="1"/>
          </p:cNvPicPr>
          <p:nvPr/>
        </p:nvPicPr>
        <p:blipFill rotWithShape="1">
          <a:blip r:embed="rId3">
            <a:extLst>
              <a:ext uri="{28A0092B-C50C-407E-A947-70E740481C1C}">
                <a14:useLocalDpi xmlns:a14="http://schemas.microsoft.com/office/drawing/2010/main" val="0"/>
              </a:ext>
            </a:extLst>
          </a:blip>
          <a:srcRect l="2977" r="15865"/>
          <a:stretch/>
        </p:blipFill>
        <p:spPr>
          <a:xfrm>
            <a:off x="171558" y="1741487"/>
            <a:ext cx="9687408" cy="4937609"/>
          </a:xfrm>
          <a:prstGeom prst="rect">
            <a:avLst/>
          </a:prstGeom>
        </p:spPr>
      </p:pic>
      <p:sp>
        <p:nvSpPr>
          <p:cNvPr id="9" name="Rectangle 8">
            <a:extLst>
              <a:ext uri="{FF2B5EF4-FFF2-40B4-BE49-F238E27FC236}">
                <a16:creationId xmlns:a16="http://schemas.microsoft.com/office/drawing/2014/main" id="{EBF145BC-6A54-5745-893E-76A576261454}"/>
              </a:ext>
            </a:extLst>
          </p:cNvPr>
          <p:cNvSpPr/>
          <p:nvPr/>
        </p:nvSpPr>
        <p:spPr>
          <a:xfrm>
            <a:off x="291548" y="4797287"/>
            <a:ext cx="9674087" cy="304800"/>
          </a:xfrm>
          <a:prstGeom prst="rect">
            <a:avLst/>
          </a:prstGeom>
          <a:solidFill>
            <a:srgbClr val="FFFF00">
              <a:alpha val="18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238DA7B-AFEB-5448-8480-88C4974E645B}"/>
              </a:ext>
            </a:extLst>
          </p:cNvPr>
          <p:cNvSpPr/>
          <p:nvPr/>
        </p:nvSpPr>
        <p:spPr>
          <a:xfrm>
            <a:off x="291548" y="6036365"/>
            <a:ext cx="9674087" cy="304800"/>
          </a:xfrm>
          <a:prstGeom prst="rect">
            <a:avLst/>
          </a:prstGeom>
          <a:solidFill>
            <a:srgbClr val="FFFF00">
              <a:alpha val="18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517F1465-9B32-ED42-81B1-53BBA4C48C56}"/>
              </a:ext>
            </a:extLst>
          </p:cNvPr>
          <p:cNvCxnSpPr>
            <a:cxnSpLocks/>
          </p:cNvCxnSpPr>
          <p:nvPr/>
        </p:nvCxnSpPr>
        <p:spPr>
          <a:xfrm flipV="1">
            <a:off x="2570922" y="2557670"/>
            <a:ext cx="3358997" cy="2239617"/>
          </a:xfrm>
          <a:prstGeom prst="line">
            <a:avLst/>
          </a:prstGeom>
          <a:ln w="76200" cap="flat" cmpd="sng" algn="ctr">
            <a:solidFill>
              <a:schemeClr val="accent6">
                <a:lumMod val="75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0" name="CustomShape 1">
            <a:extLst>
              <a:ext uri="{FF2B5EF4-FFF2-40B4-BE49-F238E27FC236}">
                <a16:creationId xmlns:a16="http://schemas.microsoft.com/office/drawing/2014/main" id="{6D5471A2-B778-EA44-892E-1A01CEAE5C7B}"/>
              </a:ext>
            </a:extLst>
          </p:cNvPr>
          <p:cNvSpPr/>
          <p:nvPr/>
        </p:nvSpPr>
        <p:spPr>
          <a:xfrm>
            <a:off x="457560" y="366120"/>
            <a:ext cx="847044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r>
              <a:rPr lang="en-US" sz="3000" spc="-1" dirty="0">
                <a:solidFill>
                  <a:srgbClr val="0C5C02"/>
                </a:solidFill>
                <a:uFill>
                  <a:solidFill>
                    <a:srgbClr val="FFFFFF"/>
                  </a:solidFill>
                </a:uFill>
                <a:latin typeface="Arial"/>
              </a:rPr>
              <a:t>American Lung Association State of the Air 2019</a:t>
            </a:r>
            <a:endParaRPr lang="en-US" sz="3000" b="0" strike="noStrike" spc="-1" dirty="0">
              <a:solidFill>
                <a:srgbClr val="0C5C02"/>
              </a:solidFill>
              <a:uFill>
                <a:solidFill>
                  <a:srgbClr val="FFFFFF"/>
                </a:solidFill>
              </a:uFill>
              <a:latin typeface="Arial"/>
            </a:endParaRPr>
          </a:p>
        </p:txBody>
      </p:sp>
      <p:pic>
        <p:nvPicPr>
          <p:cNvPr id="12" name="Picture 11">
            <a:extLst>
              <a:ext uri="{FF2B5EF4-FFF2-40B4-BE49-F238E27FC236}">
                <a16:creationId xmlns:a16="http://schemas.microsoft.com/office/drawing/2014/main" id="{10F49E32-6F1D-1145-A507-EB52496B6CBD}"/>
              </a:ext>
            </a:extLst>
          </p:cNvPr>
          <p:cNvPicPr>
            <a:picLocks noChangeAspect="1"/>
          </p:cNvPicPr>
          <p:nvPr/>
        </p:nvPicPr>
        <p:blipFill rotWithShape="1">
          <a:blip r:embed="rId4">
            <a:extLst>
              <a:ext uri="{28A0092B-C50C-407E-A947-70E740481C1C}">
                <a14:useLocalDpi xmlns:a14="http://schemas.microsoft.com/office/drawing/2010/main" val="0"/>
              </a:ext>
            </a:extLst>
          </a:blip>
          <a:srcRect l="51609"/>
          <a:stretch/>
        </p:blipFill>
        <p:spPr>
          <a:xfrm>
            <a:off x="5929919" y="400291"/>
            <a:ext cx="2654921" cy="3810000"/>
          </a:xfrm>
          <a:prstGeom prst="rect">
            <a:avLst/>
          </a:prstGeom>
        </p:spPr>
      </p:pic>
    </p:spTree>
    <p:extLst>
      <p:ext uri="{BB962C8B-B14F-4D97-AF65-F5344CB8AC3E}">
        <p14:creationId xmlns:p14="http://schemas.microsoft.com/office/powerpoint/2010/main" val="26824307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CustomShape 1"/>
          <p:cNvSpPr/>
          <p:nvPr/>
        </p:nvSpPr>
        <p:spPr>
          <a:xfrm>
            <a:off x="457560" y="366120"/>
            <a:ext cx="847044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r>
              <a:rPr lang="en-US" sz="3200" spc="-1" dirty="0">
                <a:solidFill>
                  <a:srgbClr val="0C5C02"/>
                </a:solidFill>
                <a:uFill>
                  <a:solidFill>
                    <a:srgbClr val="FFFFFF"/>
                  </a:solidFill>
                </a:uFill>
                <a:latin typeface="Arial"/>
              </a:rPr>
              <a:t>Particulate matter (PM)</a:t>
            </a:r>
            <a:endParaRPr lang="en-US" sz="1800" b="0" strike="noStrike" spc="-1" dirty="0">
              <a:solidFill>
                <a:srgbClr val="0C5C02"/>
              </a:solidFill>
              <a:uFill>
                <a:solidFill>
                  <a:srgbClr val="FFFFFF"/>
                </a:solidFill>
              </a:uFill>
              <a:latin typeface="Arial"/>
            </a:endParaRPr>
          </a:p>
        </p:txBody>
      </p:sp>
      <p:pic>
        <p:nvPicPr>
          <p:cNvPr id="9" name="Picture 8">
            <a:extLst>
              <a:ext uri="{FF2B5EF4-FFF2-40B4-BE49-F238E27FC236}">
                <a16:creationId xmlns:a16="http://schemas.microsoft.com/office/drawing/2014/main" id="{C9EF199F-657E-3742-88B1-0F3A3C0966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13427" y="1390742"/>
            <a:ext cx="3281841" cy="2442300"/>
          </a:xfrm>
          <a:prstGeom prst="rect">
            <a:avLst/>
          </a:prstGeom>
        </p:spPr>
      </p:pic>
      <p:pic>
        <p:nvPicPr>
          <p:cNvPr id="11" name="Picture 10">
            <a:extLst>
              <a:ext uri="{FF2B5EF4-FFF2-40B4-BE49-F238E27FC236}">
                <a16:creationId xmlns:a16="http://schemas.microsoft.com/office/drawing/2014/main" id="{17515CEF-428F-C54E-BB2D-DACB02373A8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560" y="901596"/>
            <a:ext cx="4887200" cy="3665400"/>
          </a:xfrm>
          <a:prstGeom prst="rect">
            <a:avLst/>
          </a:prstGeom>
        </p:spPr>
      </p:pic>
      <p:sp>
        <p:nvSpPr>
          <p:cNvPr id="15" name="CustomShape 3">
            <a:extLst>
              <a:ext uri="{FF2B5EF4-FFF2-40B4-BE49-F238E27FC236}">
                <a16:creationId xmlns:a16="http://schemas.microsoft.com/office/drawing/2014/main" id="{98D23B0F-EC5C-DA48-AC5E-838F3FD55F0E}"/>
              </a:ext>
            </a:extLst>
          </p:cNvPr>
          <p:cNvSpPr/>
          <p:nvPr/>
        </p:nvSpPr>
        <p:spPr>
          <a:xfrm>
            <a:off x="6327913" y="4112966"/>
            <a:ext cx="1948070" cy="398595"/>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r>
              <a:rPr lang="en-US" sz="1000" b="0" strike="noStrike" spc="-1" dirty="0">
                <a:solidFill>
                  <a:srgbClr val="000000"/>
                </a:solidFill>
                <a:uFill>
                  <a:solidFill>
                    <a:srgbClr val="FFFFFF"/>
                  </a:solidFill>
                </a:uFill>
                <a:latin typeface="Arial"/>
                <a:ea typeface="DejaVu Sans"/>
              </a:rPr>
              <a:t>Image: </a:t>
            </a:r>
            <a:r>
              <a:rPr lang="en-US" sz="1000" spc="-1" dirty="0">
                <a:solidFill>
                  <a:srgbClr val="000000"/>
                </a:solidFill>
                <a:uFill>
                  <a:solidFill>
                    <a:srgbClr val="FFFFFF"/>
                  </a:solidFill>
                </a:uFill>
              </a:rPr>
              <a:t>Bell et al. 2007 EHP</a:t>
            </a:r>
            <a:endParaRPr lang="en-US" sz="1000" b="0" strike="noStrike" spc="-1" dirty="0">
              <a:solidFill>
                <a:srgbClr val="000000"/>
              </a:solidFill>
              <a:uFill>
                <a:solidFill>
                  <a:srgbClr val="FFFFFF"/>
                </a:solidFill>
              </a:uFill>
              <a:latin typeface="Arial"/>
            </a:endParaRPr>
          </a:p>
        </p:txBody>
      </p:sp>
      <p:sp>
        <p:nvSpPr>
          <p:cNvPr id="6" name="Rectangle 5">
            <a:extLst>
              <a:ext uri="{FF2B5EF4-FFF2-40B4-BE49-F238E27FC236}">
                <a16:creationId xmlns:a16="http://schemas.microsoft.com/office/drawing/2014/main" id="{AF01D8AA-4FD0-ED4E-A136-C1109F1E070A}"/>
              </a:ext>
            </a:extLst>
          </p:cNvPr>
          <p:cNvSpPr/>
          <p:nvPr/>
        </p:nvSpPr>
        <p:spPr>
          <a:xfrm>
            <a:off x="783271" y="5102472"/>
            <a:ext cx="7819018" cy="1785104"/>
          </a:xfrm>
          <a:prstGeom prst="rect">
            <a:avLst/>
          </a:prstGeom>
        </p:spPr>
        <p:txBody>
          <a:bodyPr wrap="square">
            <a:spAutoFit/>
          </a:bodyPr>
          <a:lstStyle/>
          <a:p>
            <a:r>
              <a:rPr lang="en-US" sz="2200" dirty="0">
                <a:latin typeface="Arial" panose="020B0604020202020204" pitchFamily="34" charset="0"/>
                <a:cs typeface="Arial" panose="020B0604020202020204" pitchFamily="34" charset="0"/>
              </a:rPr>
              <a:t>The US EPA has classified the evidence for associations between short-term exposure to PM2.5 and </a:t>
            </a:r>
          </a:p>
          <a:p>
            <a:endParaRPr lang="en-US" sz="2200" dirty="0">
              <a:latin typeface="Arial" panose="020B0604020202020204" pitchFamily="34" charset="0"/>
              <a:cs typeface="Arial" panose="020B0604020202020204" pitchFamily="34" charset="0"/>
            </a:endParaRPr>
          </a:p>
          <a:p>
            <a:r>
              <a:rPr lang="en-US" sz="2200" dirty="0">
                <a:solidFill>
                  <a:srgbClr val="47609E"/>
                </a:solidFill>
                <a:latin typeface="Arial" panose="020B0604020202020204" pitchFamily="34" charset="0"/>
                <a:cs typeface="Arial" panose="020B0604020202020204" pitchFamily="34" charset="0"/>
              </a:rPr>
              <a:t>• </a:t>
            </a:r>
            <a:r>
              <a:rPr lang="en-US" sz="2200" dirty="0">
                <a:latin typeface="Arial" panose="020B0604020202020204" pitchFamily="34" charset="0"/>
                <a:cs typeface="Arial" panose="020B0604020202020204" pitchFamily="34" charset="0"/>
              </a:rPr>
              <a:t>Mortality and cardiovascular outcomes as </a:t>
            </a:r>
            <a:r>
              <a:rPr lang="en-US" sz="2200" b="1" i="1" dirty="0">
                <a:latin typeface="Arial" panose="020B0604020202020204" pitchFamily="34" charset="0"/>
                <a:cs typeface="Arial" panose="020B0604020202020204" pitchFamily="34" charset="0"/>
              </a:rPr>
              <a:t>causal</a:t>
            </a:r>
            <a:r>
              <a:rPr lang="en-US" sz="2200" dirty="0">
                <a:latin typeface="Arial" panose="020B0604020202020204" pitchFamily="34" charset="0"/>
                <a:cs typeface="Arial" panose="020B0604020202020204" pitchFamily="34" charset="0"/>
              </a:rPr>
              <a:t> </a:t>
            </a:r>
          </a:p>
          <a:p>
            <a:r>
              <a:rPr lang="en-US" sz="2200" dirty="0">
                <a:solidFill>
                  <a:srgbClr val="47609E"/>
                </a:solidFill>
                <a:latin typeface="Arial" panose="020B0604020202020204" pitchFamily="34" charset="0"/>
                <a:cs typeface="Arial" panose="020B0604020202020204" pitchFamily="34" charset="0"/>
              </a:rPr>
              <a:t>• </a:t>
            </a:r>
            <a:r>
              <a:rPr lang="en-US" sz="2200" dirty="0">
                <a:latin typeface="Arial" panose="020B0604020202020204" pitchFamily="34" charset="0"/>
                <a:cs typeface="Arial" panose="020B0604020202020204" pitchFamily="34" charset="0"/>
              </a:rPr>
              <a:t>Respiratory outcomes as </a:t>
            </a:r>
            <a:r>
              <a:rPr lang="en-US" sz="2200" b="1" i="1" dirty="0">
                <a:latin typeface="Arial" panose="020B0604020202020204" pitchFamily="34" charset="0"/>
                <a:cs typeface="Arial" panose="020B0604020202020204" pitchFamily="34" charset="0"/>
              </a:rPr>
              <a:t>likely to be causal</a:t>
            </a:r>
            <a:endParaRPr lang="en-US" sz="2200" b="1" i="1" dirty="0">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817264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CustomShape 1"/>
          <p:cNvSpPr/>
          <p:nvPr/>
        </p:nvSpPr>
        <p:spPr>
          <a:xfrm>
            <a:off x="457560" y="366120"/>
            <a:ext cx="847044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r>
              <a:rPr lang="en-US" sz="3200" spc="-1" dirty="0">
                <a:solidFill>
                  <a:srgbClr val="0C5C02"/>
                </a:solidFill>
                <a:uFill>
                  <a:solidFill>
                    <a:srgbClr val="FFFFFF"/>
                  </a:solidFill>
                </a:uFill>
                <a:latin typeface="Arial"/>
              </a:rPr>
              <a:t>Particulate matter</a:t>
            </a:r>
            <a:endParaRPr lang="en-US" sz="1800" b="0" strike="noStrike" spc="-1" dirty="0">
              <a:solidFill>
                <a:srgbClr val="0C5C02"/>
              </a:solidFill>
              <a:uFill>
                <a:solidFill>
                  <a:srgbClr val="FFFFFF"/>
                </a:solidFill>
              </a:uFill>
              <a:latin typeface="Arial"/>
            </a:endParaRPr>
          </a:p>
        </p:txBody>
      </p:sp>
      <p:pic>
        <p:nvPicPr>
          <p:cNvPr id="3" name="Picture 2">
            <a:extLst>
              <a:ext uri="{FF2B5EF4-FFF2-40B4-BE49-F238E27FC236}">
                <a16:creationId xmlns:a16="http://schemas.microsoft.com/office/drawing/2014/main" id="{1C7DC98D-9A62-8B4A-8778-8681DF5905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5423" y="1191074"/>
            <a:ext cx="8025342" cy="5712955"/>
          </a:xfrm>
          <a:prstGeom prst="rect">
            <a:avLst/>
          </a:prstGeom>
        </p:spPr>
      </p:pic>
    </p:spTree>
    <p:extLst>
      <p:ext uri="{BB962C8B-B14F-4D97-AF65-F5344CB8AC3E}">
        <p14:creationId xmlns:p14="http://schemas.microsoft.com/office/powerpoint/2010/main" val="13740045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CustomShape 1"/>
          <p:cNvSpPr/>
          <p:nvPr/>
        </p:nvSpPr>
        <p:spPr>
          <a:xfrm>
            <a:off x="457560" y="366120"/>
            <a:ext cx="847044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r>
              <a:rPr lang="en-US" sz="3200" spc="-1" dirty="0">
                <a:solidFill>
                  <a:srgbClr val="0C5C02"/>
                </a:solidFill>
                <a:uFill>
                  <a:solidFill>
                    <a:srgbClr val="FFFFFF"/>
                  </a:solidFill>
                </a:uFill>
                <a:latin typeface="Arial"/>
              </a:rPr>
              <a:t>Particulate matter and health</a:t>
            </a:r>
            <a:endParaRPr lang="en-US" sz="1800" b="0" strike="noStrike" spc="-1" dirty="0">
              <a:solidFill>
                <a:srgbClr val="0C5C02"/>
              </a:solidFill>
              <a:uFill>
                <a:solidFill>
                  <a:srgbClr val="FFFFFF"/>
                </a:solidFill>
              </a:uFill>
              <a:latin typeface="Arial"/>
            </a:endParaRPr>
          </a:p>
        </p:txBody>
      </p:sp>
      <p:pic>
        <p:nvPicPr>
          <p:cNvPr id="4" name="Picture 3">
            <a:extLst>
              <a:ext uri="{FF2B5EF4-FFF2-40B4-BE49-F238E27FC236}">
                <a16:creationId xmlns:a16="http://schemas.microsoft.com/office/drawing/2014/main" id="{87C281DF-5CC3-E04F-8569-71301D73E0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312" y="1265237"/>
            <a:ext cx="9144000" cy="5029200"/>
          </a:xfrm>
          <a:prstGeom prst="rect">
            <a:avLst/>
          </a:prstGeom>
        </p:spPr>
      </p:pic>
    </p:spTree>
    <p:extLst>
      <p:ext uri="{BB962C8B-B14F-4D97-AF65-F5344CB8AC3E}">
        <p14:creationId xmlns:p14="http://schemas.microsoft.com/office/powerpoint/2010/main" val="32038459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CustomShape 1"/>
          <p:cNvSpPr/>
          <p:nvPr/>
        </p:nvSpPr>
        <p:spPr>
          <a:xfrm>
            <a:off x="457560" y="366120"/>
            <a:ext cx="847044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r>
              <a:rPr lang="en-US" sz="3200" spc="-1" dirty="0">
                <a:solidFill>
                  <a:srgbClr val="0C5C02"/>
                </a:solidFill>
                <a:uFill>
                  <a:solidFill>
                    <a:srgbClr val="FFFFFF"/>
                  </a:solidFill>
                </a:uFill>
                <a:latin typeface="Arial"/>
              </a:rPr>
              <a:t>Challenge:</a:t>
            </a:r>
            <a:endParaRPr lang="en-US" sz="1800" b="0" strike="noStrike" spc="-1" dirty="0">
              <a:solidFill>
                <a:srgbClr val="0C5C02"/>
              </a:solidFill>
              <a:uFill>
                <a:solidFill>
                  <a:srgbClr val="FFFFFF"/>
                </a:solidFill>
              </a:uFill>
              <a:latin typeface="Arial"/>
            </a:endParaRPr>
          </a:p>
        </p:txBody>
      </p:sp>
      <p:pic>
        <p:nvPicPr>
          <p:cNvPr id="3" name="Picture 2">
            <a:extLst>
              <a:ext uri="{FF2B5EF4-FFF2-40B4-BE49-F238E27FC236}">
                <a16:creationId xmlns:a16="http://schemas.microsoft.com/office/drawing/2014/main" id="{BA8D3BF9-E973-2342-94CB-8AC32C8E74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48650"/>
            <a:ext cx="10080625" cy="5553919"/>
          </a:xfrm>
          <a:prstGeom prst="rect">
            <a:avLst/>
          </a:prstGeom>
        </p:spPr>
      </p:pic>
    </p:spTree>
    <p:extLst>
      <p:ext uri="{BB962C8B-B14F-4D97-AF65-F5344CB8AC3E}">
        <p14:creationId xmlns:p14="http://schemas.microsoft.com/office/powerpoint/2010/main" val="314964041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15083</TotalTime>
  <Words>1464</Words>
  <Application>Microsoft Macintosh PowerPoint</Application>
  <PresentationFormat>Custom</PresentationFormat>
  <Paragraphs>173</Paragraphs>
  <Slides>32</Slides>
  <Notes>31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32</vt:i4>
      </vt:variant>
    </vt:vector>
  </HeadingPairs>
  <TitlesOfParts>
    <vt:vector size="39" baseType="lpstr">
      <vt:lpstr>Arial</vt:lpstr>
      <vt:lpstr>Calibri</vt:lpstr>
      <vt:lpstr>DejaVu Sans</vt:lpstr>
      <vt:lpstr>Symbol</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Jenna Krall</dc:creator>
  <dc:description/>
  <cp:lastModifiedBy>Jenna R Krall</cp:lastModifiedBy>
  <cp:revision>411</cp:revision>
  <cp:lastPrinted>2017-08-02T14:02:01Z</cp:lastPrinted>
  <dcterms:created xsi:type="dcterms:W3CDTF">2016-07-20T15:51:32Z</dcterms:created>
  <dcterms:modified xsi:type="dcterms:W3CDTF">2020-01-23T03:32:35Z</dcterms:modified>
  <dc:language>en-US</dc:language>
</cp:coreProperties>
</file>